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svg"/><Relationship Id="rId4" Type="http://schemas.openxmlformats.org/officeDocument/2006/relationships/image" Target="../media/image-3-4.png"/><Relationship Id="rId5" Type="http://schemas.openxmlformats.org/officeDocument/2006/relationships/image" Target="../media/image-3-5.sv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svg"/><Relationship Id="rId4" Type="http://schemas.openxmlformats.org/officeDocument/2006/relationships/image" Target="../media/image-4-4.png"/><Relationship Id="rId5" Type="http://schemas.openxmlformats.org/officeDocument/2006/relationships/image" Target="../media/image-4-5.sv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svg"/><Relationship Id="rId4" Type="http://schemas.openxmlformats.org/officeDocument/2006/relationships/image" Target="../media/image-5-4.png"/><Relationship Id="rId5" Type="http://schemas.openxmlformats.org/officeDocument/2006/relationships/image" Target="../media/image-5-5.sv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svg"/><Relationship Id="rId4" Type="http://schemas.openxmlformats.org/officeDocument/2006/relationships/image" Target="../media/image-6-4.png"/><Relationship Id="rId5" Type="http://schemas.openxmlformats.org/officeDocument/2006/relationships/image" Target="../media/image-6-5.sv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svg"/><Relationship Id="rId4" Type="http://schemas.openxmlformats.org/officeDocument/2006/relationships/image" Target="../media/image-7-4.png"/><Relationship Id="rId5" Type="http://schemas.openxmlformats.org/officeDocument/2006/relationships/image" Target="../media/image-7-5.sv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svg"/><Relationship Id="rId4" Type="http://schemas.openxmlformats.org/officeDocument/2006/relationships/image" Target="../media/image-8-4.png"/><Relationship Id="rId5" Type="http://schemas.openxmlformats.org/officeDocument/2006/relationships/image" Target="../media/image-8-5.sv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svg"/><Relationship Id="rId4" Type="http://schemas.openxmlformats.org/officeDocument/2006/relationships/image" Target="../media/image-9-4.png"/><Relationship Id="rId5" Type="http://schemas.openxmlformats.org/officeDocument/2006/relationships/image" Target="../media/image-9-5.sv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svg"/><Relationship Id="rId4" Type="http://schemas.openxmlformats.org/officeDocument/2006/relationships/image" Target="../media/image-10-4.png"/><Relationship Id="rId5" Type="http://schemas.openxmlformats.org/officeDocument/2006/relationships/image" Target="../media/image-10-5.sv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svg"/><Relationship Id="rId4" Type="http://schemas.openxmlformats.org/officeDocument/2006/relationships/image" Target="../media/image-11-4.png"/><Relationship Id="rId5" Type="http://schemas.openxmlformats.org/officeDocument/2006/relationships/image" Target="../media/image-11-5.sv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svg"/><Relationship Id="rId4" Type="http://schemas.openxmlformats.org/officeDocument/2006/relationships/image" Target="../media/image-12-4.png"/><Relationship Id="rId5" Type="http://schemas.openxmlformats.org/officeDocument/2006/relationships/image" Target="../media/image-12-5.sv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svg"/><Relationship Id="rId4" Type="http://schemas.openxmlformats.org/officeDocument/2006/relationships/image" Target="../media/image-13-4.png"/><Relationship Id="rId5" Type="http://schemas.openxmlformats.org/officeDocument/2006/relationships/image" Target="../media/image-13-5.sv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0C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4572000"/>
            <a:ext cx="12188952" cy="2286000"/>
          </a:xfrm>
          <a:prstGeom prst="rect">
            <a:avLst/>
          </a:prstGeom>
          <a:solidFill>
            <a:srgbClr val="0A0C10">
              <a:alpha val="90000"/>
            </a:srgbClr>
          </a:solidFill>
          <a:ln w="12700">
            <a:solidFill>
              <a:srgbClr val="0A0C10"/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502920" y="4645152"/>
            <a:ext cx="1097280" cy="36576"/>
          </a:xfrm>
          <a:prstGeom prst="rect">
            <a:avLst/>
          </a:prstGeom>
          <a:solidFill>
            <a:srgbClr val="00E5FF"/>
          </a:solidFill>
          <a:ln w="12700">
            <a:solidFill>
              <a:srgbClr val="00E5FF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502920" y="4754880"/>
            <a:ext cx="11183112" cy="640080"/>
          </a:xfrm>
          <a:prstGeom prst="rect">
            <a:avLst/>
          </a:prstGeom>
          <a:noFill/>
          <a:ln/>
          <a:effectLst>
            <a:outerShdw sx="100000" sy="100000" kx="0" ky="0" algn="bl" rotWithShape="0" blurRad="152400" dist="38100" dir="2700000">
              <a:srgbClr val="000000">
                <a:alpha val="30000"/>
              </a:srgbClr>
            </a:outerShdw>
          </a:effectLst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Broxbourne Wood, Compartment 6, SSSI</a:t>
            </a:r>
            <a:endParaRPr lang="en-US" sz="3200" dirty="0"/>
          </a:p>
        </p:txBody>
      </p:sp>
      <p:sp>
        <p:nvSpPr>
          <p:cNvPr id="6" name="Text 3"/>
          <p:cNvSpPr/>
          <p:nvPr/>
        </p:nvSpPr>
        <p:spPr>
          <a:xfrm>
            <a:off x="502920" y="5349240"/>
            <a:ext cx="1118311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i="1" dirty="0">
                <a:solidFill>
                  <a:srgbClr val="00E5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September 13, 2026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502920" y="6492240"/>
            <a:ext cx="11183112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5A62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Pilot: Georgia Rutherford  ·  29 September 2026</a:t>
            </a:r>
            <a:endParaRPr lang="en-US" sz="1000" dirty="0"/>
          </a:p>
        </p:txBody>
      </p:sp>
      <p:sp>
        <p:nvSpPr>
          <p:cNvPr id="8" name="Shape 5"/>
          <p:cNvSpPr/>
          <p:nvPr/>
        </p:nvSpPr>
        <p:spPr>
          <a:xfrm>
            <a:off x="8622792" y="274320"/>
            <a:ext cx="3200400" cy="420624"/>
          </a:xfrm>
          <a:prstGeom prst="rect">
            <a:avLst/>
          </a:prstGeom>
          <a:solidFill>
            <a:srgbClr val="0A0C10">
              <a:alpha val="75000"/>
            </a:srgbClr>
          </a:solidFill>
          <a:ln w="9525">
            <a:solidFill>
              <a:srgbClr val="00E5FF">
                <a:alpha val="4000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8622792" y="274320"/>
            <a:ext cx="320040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spc="200" kern="0" dirty="0">
                <a:solidFill>
                  <a:srgbClr val="00E5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PostFlightStudio  ·  FLIGHT TELEMETRY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A0C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45720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300" kern="0" dirty="0">
                <a:solidFill>
                  <a:srgbClr val="00E5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FLIGHT OVERVIEW</a:t>
            </a:r>
            <a:endParaRPr lang="en-US" sz="9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325880"/>
            <a:ext cx="6858000" cy="4572000"/>
          </a:xfrm>
          <a:prstGeom prst="rect">
            <a:avLst/>
          </a:prstGeom>
          <a:effectLst>
            <a:outerShdw sx="100000" sy="100000" kx="0" ky="0" algn="bl" rotWithShape="0" blurRad="152400" dist="38100" dir="2700000">
              <a:srgbClr val="000000">
                <a:alpha val="30000"/>
              </a:srgbClr>
            </a:outerShdw>
          </a:effectLst>
        </p:spPr>
      </p:pic>
      <p:sp>
        <p:nvSpPr>
          <p:cNvPr id="4" name="Text 1"/>
          <p:cNvSpPr/>
          <p:nvPr/>
        </p:nvSpPr>
        <p:spPr>
          <a:xfrm>
            <a:off x="7589520" y="256032"/>
            <a:ext cx="4279392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300" kern="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TELEMETRY</a:t>
            </a:r>
            <a:endParaRPr lang="en-US" sz="900" dirty="0"/>
          </a:p>
        </p:txBody>
      </p:sp>
      <p:sp>
        <p:nvSpPr>
          <p:cNvPr id="5" name="Shape 2"/>
          <p:cNvSpPr/>
          <p:nvPr/>
        </p:nvSpPr>
        <p:spPr>
          <a:xfrm>
            <a:off x="7589520" y="566928"/>
            <a:ext cx="2084832" cy="685800"/>
          </a:xfrm>
          <a:prstGeom prst="roundRect">
            <a:avLst>
              <a:gd name="adj" fmla="val 8000"/>
            </a:avLst>
          </a:prstGeom>
          <a:solidFill>
            <a:srgbClr val="111419"/>
          </a:solidFill>
          <a:ln w="12700">
            <a:solidFill>
              <a:srgbClr val="1E2330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699248" y="630936"/>
            <a:ext cx="1865376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50" b="1" spc="150" kern="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START TIME</a:t>
            </a:r>
            <a:endParaRPr lang="en-US" sz="650" dirty="0"/>
          </a:p>
        </p:txBody>
      </p:sp>
      <p:sp>
        <p:nvSpPr>
          <p:cNvPr id="7" name="Text 4"/>
          <p:cNvSpPr/>
          <p:nvPr/>
        </p:nvSpPr>
        <p:spPr>
          <a:xfrm>
            <a:off x="7699248" y="841248"/>
            <a:ext cx="1865376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E5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3:51:21pm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9784080" y="566928"/>
            <a:ext cx="2084832" cy="685800"/>
          </a:xfrm>
          <a:prstGeom prst="roundRect">
            <a:avLst>
              <a:gd name="adj" fmla="val 8000"/>
            </a:avLst>
          </a:prstGeom>
          <a:solidFill>
            <a:srgbClr val="111419"/>
          </a:solidFill>
          <a:ln w="12700">
            <a:solidFill>
              <a:srgbClr val="1E2330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9893808" y="630936"/>
            <a:ext cx="1865376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50" b="1" spc="150" kern="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DURATION</a:t>
            </a:r>
            <a:endParaRPr lang="en-US" sz="650" dirty="0"/>
          </a:p>
        </p:txBody>
      </p:sp>
      <p:sp>
        <p:nvSpPr>
          <p:cNvPr id="10" name="Text 7"/>
          <p:cNvSpPr/>
          <p:nvPr/>
        </p:nvSpPr>
        <p:spPr>
          <a:xfrm>
            <a:off x="9893808" y="841248"/>
            <a:ext cx="1865376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E5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6:44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7589520" y="1362456"/>
            <a:ext cx="2084832" cy="685800"/>
          </a:xfrm>
          <a:prstGeom prst="roundRect">
            <a:avLst>
              <a:gd name="adj" fmla="val 8000"/>
            </a:avLst>
          </a:prstGeom>
          <a:solidFill>
            <a:srgbClr val="111419"/>
          </a:solidFill>
          <a:ln w="12700">
            <a:solidFill>
              <a:srgbClr val="1E2330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699248" y="1426464"/>
            <a:ext cx="1865376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50" b="1" spc="150" kern="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MAX ALTITUDE</a:t>
            </a:r>
            <a:endParaRPr lang="en-US" sz="650" dirty="0"/>
          </a:p>
        </p:txBody>
      </p:sp>
      <p:sp>
        <p:nvSpPr>
          <p:cNvPr id="13" name="Text 10"/>
          <p:cNvSpPr/>
          <p:nvPr/>
        </p:nvSpPr>
        <p:spPr>
          <a:xfrm>
            <a:off x="7699248" y="1636776"/>
            <a:ext cx="1865376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E5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24.7 m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9784080" y="1362456"/>
            <a:ext cx="2084832" cy="685800"/>
          </a:xfrm>
          <a:prstGeom prst="roundRect">
            <a:avLst>
              <a:gd name="adj" fmla="val 8000"/>
            </a:avLst>
          </a:prstGeom>
          <a:solidFill>
            <a:srgbClr val="111419"/>
          </a:solidFill>
          <a:ln w="12700">
            <a:solidFill>
              <a:srgbClr val="1E2330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9893808" y="1426464"/>
            <a:ext cx="1865376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50" b="1" spc="150" kern="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CAPTURES</a:t>
            </a:r>
            <a:endParaRPr lang="en-US" sz="650" dirty="0"/>
          </a:p>
        </p:txBody>
      </p:sp>
      <p:sp>
        <p:nvSpPr>
          <p:cNvPr id="16" name="Text 13"/>
          <p:cNvSpPr/>
          <p:nvPr/>
        </p:nvSpPr>
        <p:spPr>
          <a:xfrm>
            <a:off x="9893808" y="1636776"/>
            <a:ext cx="1865376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E5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11</a:t>
            </a:r>
            <a:endParaRPr lang="en-US" sz="1300" dirty="0"/>
          </a:p>
        </p:txBody>
      </p:sp>
      <p:sp>
        <p:nvSpPr>
          <p:cNvPr id="17" name="Text 14"/>
          <p:cNvSpPr/>
          <p:nvPr/>
        </p:nvSpPr>
        <p:spPr>
          <a:xfrm>
            <a:off x="7589520" y="2249424"/>
            <a:ext cx="4279392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300" kern="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LOCATION</a:t>
            </a:r>
            <a:endParaRPr lang="en-US" sz="900" dirty="0"/>
          </a:p>
        </p:txBody>
      </p:sp>
      <p:sp>
        <p:nvSpPr>
          <p:cNvPr id="18" name="Shape 15"/>
          <p:cNvSpPr/>
          <p:nvPr/>
        </p:nvSpPr>
        <p:spPr>
          <a:xfrm>
            <a:off x="7589520" y="2560320"/>
            <a:ext cx="2084832" cy="685800"/>
          </a:xfrm>
          <a:prstGeom prst="roundRect">
            <a:avLst>
              <a:gd name="adj" fmla="val 8000"/>
            </a:avLst>
          </a:prstGeom>
          <a:solidFill>
            <a:srgbClr val="111419"/>
          </a:solidFill>
          <a:ln w="12700">
            <a:solidFill>
              <a:srgbClr val="1E2330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7699248" y="2624328"/>
            <a:ext cx="1865376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50" b="1" spc="150" kern="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START LAT</a:t>
            </a:r>
            <a:endParaRPr lang="en-US" sz="650" dirty="0"/>
          </a:p>
        </p:txBody>
      </p:sp>
      <p:sp>
        <p:nvSpPr>
          <p:cNvPr id="20" name="Text 17"/>
          <p:cNvSpPr/>
          <p:nvPr/>
        </p:nvSpPr>
        <p:spPr>
          <a:xfrm>
            <a:off x="7699248" y="2834640"/>
            <a:ext cx="1865376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E5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51.747501</a:t>
            </a:r>
            <a:endParaRPr lang="en-US" sz="1300" dirty="0"/>
          </a:p>
        </p:txBody>
      </p:sp>
      <p:sp>
        <p:nvSpPr>
          <p:cNvPr id="21" name="Shape 18"/>
          <p:cNvSpPr/>
          <p:nvPr/>
        </p:nvSpPr>
        <p:spPr>
          <a:xfrm>
            <a:off x="9784080" y="2560320"/>
            <a:ext cx="2084832" cy="685800"/>
          </a:xfrm>
          <a:prstGeom prst="roundRect">
            <a:avLst>
              <a:gd name="adj" fmla="val 8000"/>
            </a:avLst>
          </a:prstGeom>
          <a:solidFill>
            <a:srgbClr val="111419"/>
          </a:solidFill>
          <a:ln w="12700">
            <a:solidFill>
              <a:srgbClr val="1E2330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9893808" y="2624328"/>
            <a:ext cx="1865376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50" b="1" spc="150" kern="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START LON</a:t>
            </a:r>
            <a:endParaRPr lang="en-US" sz="650" dirty="0"/>
          </a:p>
        </p:txBody>
      </p:sp>
      <p:sp>
        <p:nvSpPr>
          <p:cNvPr id="23" name="Text 20"/>
          <p:cNvSpPr/>
          <p:nvPr/>
        </p:nvSpPr>
        <p:spPr>
          <a:xfrm>
            <a:off x="9893808" y="2834640"/>
            <a:ext cx="1865376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E5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-0.083366</a:t>
            </a:r>
            <a:endParaRPr lang="en-US" sz="1300" dirty="0"/>
          </a:p>
        </p:txBody>
      </p:sp>
      <p:sp>
        <p:nvSpPr>
          <p:cNvPr id="24" name="Shape 21"/>
          <p:cNvSpPr/>
          <p:nvPr/>
        </p:nvSpPr>
        <p:spPr>
          <a:xfrm>
            <a:off x="7589520" y="3355848"/>
            <a:ext cx="2084832" cy="685800"/>
          </a:xfrm>
          <a:prstGeom prst="roundRect">
            <a:avLst>
              <a:gd name="adj" fmla="val 8000"/>
            </a:avLst>
          </a:prstGeom>
          <a:solidFill>
            <a:srgbClr val="111419"/>
          </a:solidFill>
          <a:ln w="12700">
            <a:solidFill>
              <a:srgbClr val="1E2330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7699248" y="3419856"/>
            <a:ext cx="1865376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50" b="1" spc="150" kern="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RECOVERY LAT</a:t>
            </a:r>
            <a:endParaRPr lang="en-US" sz="650" dirty="0"/>
          </a:p>
        </p:txBody>
      </p:sp>
      <p:sp>
        <p:nvSpPr>
          <p:cNvPr id="26" name="Text 23"/>
          <p:cNvSpPr/>
          <p:nvPr/>
        </p:nvSpPr>
        <p:spPr>
          <a:xfrm>
            <a:off x="7699248" y="3630168"/>
            <a:ext cx="1865376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E5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51.747266</a:t>
            </a:r>
            <a:endParaRPr lang="en-US" sz="1300" dirty="0"/>
          </a:p>
        </p:txBody>
      </p:sp>
      <p:sp>
        <p:nvSpPr>
          <p:cNvPr id="27" name="Shape 24"/>
          <p:cNvSpPr/>
          <p:nvPr/>
        </p:nvSpPr>
        <p:spPr>
          <a:xfrm>
            <a:off x="9784080" y="3355848"/>
            <a:ext cx="2084832" cy="685800"/>
          </a:xfrm>
          <a:prstGeom prst="roundRect">
            <a:avLst>
              <a:gd name="adj" fmla="val 8000"/>
            </a:avLst>
          </a:prstGeom>
          <a:solidFill>
            <a:srgbClr val="111419"/>
          </a:solidFill>
          <a:ln w="12700">
            <a:solidFill>
              <a:srgbClr val="1E2330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9893808" y="3419856"/>
            <a:ext cx="1865376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50" b="1" spc="150" kern="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RECOVERY LON</a:t>
            </a:r>
            <a:endParaRPr lang="en-US" sz="650" dirty="0"/>
          </a:p>
        </p:txBody>
      </p:sp>
      <p:sp>
        <p:nvSpPr>
          <p:cNvPr id="29" name="Text 26"/>
          <p:cNvSpPr/>
          <p:nvPr/>
        </p:nvSpPr>
        <p:spPr>
          <a:xfrm>
            <a:off x="9893808" y="3630168"/>
            <a:ext cx="1865376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E5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-0.082958</a:t>
            </a:r>
            <a:endParaRPr lang="en-US" sz="1300" dirty="0"/>
          </a:p>
        </p:txBody>
      </p:sp>
      <p:sp>
        <p:nvSpPr>
          <p:cNvPr id="30" name="Text 27"/>
          <p:cNvSpPr/>
          <p:nvPr/>
        </p:nvSpPr>
        <p:spPr>
          <a:xfrm>
            <a:off x="7589520" y="4242816"/>
            <a:ext cx="4279392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300" kern="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FLIGHT STATS</a:t>
            </a:r>
            <a:endParaRPr lang="en-US" sz="900" dirty="0"/>
          </a:p>
        </p:txBody>
      </p:sp>
      <p:sp>
        <p:nvSpPr>
          <p:cNvPr id="31" name="Shape 28"/>
          <p:cNvSpPr/>
          <p:nvPr/>
        </p:nvSpPr>
        <p:spPr>
          <a:xfrm>
            <a:off x="7589520" y="4553712"/>
            <a:ext cx="2084832" cy="685800"/>
          </a:xfrm>
          <a:prstGeom prst="roundRect">
            <a:avLst>
              <a:gd name="adj" fmla="val 8000"/>
            </a:avLst>
          </a:prstGeom>
          <a:solidFill>
            <a:srgbClr val="111419"/>
          </a:solidFill>
          <a:ln w="12700">
            <a:solidFill>
              <a:srgbClr val="1E2330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7699248" y="4617720"/>
            <a:ext cx="1865376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50" b="1" spc="150" kern="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MAX RANGE</a:t>
            </a:r>
            <a:endParaRPr lang="en-US" sz="650" dirty="0"/>
          </a:p>
        </p:txBody>
      </p:sp>
      <p:sp>
        <p:nvSpPr>
          <p:cNvPr id="33" name="Text 30"/>
          <p:cNvSpPr/>
          <p:nvPr/>
        </p:nvSpPr>
        <p:spPr>
          <a:xfrm>
            <a:off x="7699248" y="4828032"/>
            <a:ext cx="1865376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E5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93 m</a:t>
            </a:r>
            <a:endParaRPr lang="en-US" sz="1300" dirty="0"/>
          </a:p>
        </p:txBody>
      </p:sp>
      <p:sp>
        <p:nvSpPr>
          <p:cNvPr id="34" name="Shape 31"/>
          <p:cNvSpPr/>
          <p:nvPr/>
        </p:nvSpPr>
        <p:spPr>
          <a:xfrm>
            <a:off x="9784080" y="4553712"/>
            <a:ext cx="2084832" cy="685800"/>
          </a:xfrm>
          <a:prstGeom prst="roundRect">
            <a:avLst>
              <a:gd name="adj" fmla="val 8000"/>
            </a:avLst>
          </a:prstGeom>
          <a:solidFill>
            <a:srgbClr val="111419"/>
          </a:solidFill>
          <a:ln w="12700">
            <a:solidFill>
              <a:srgbClr val="1E2330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9893808" y="4617720"/>
            <a:ext cx="1865376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50" b="1" spc="150" kern="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MAX SPEED</a:t>
            </a:r>
            <a:endParaRPr lang="en-US" sz="650" dirty="0"/>
          </a:p>
        </p:txBody>
      </p:sp>
      <p:sp>
        <p:nvSpPr>
          <p:cNvPr id="36" name="Text 33"/>
          <p:cNvSpPr/>
          <p:nvPr/>
        </p:nvSpPr>
        <p:spPr>
          <a:xfrm>
            <a:off x="9893808" y="4828032"/>
            <a:ext cx="1865376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E5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11.9 km/h  (7.4 mph)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A0C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8695944" cy="6858000"/>
          </a:xfrm>
          <a:prstGeom prst="rect">
            <a:avLst/>
          </a:prstGeom>
          <a:solidFill>
            <a:srgbClr val="050608"/>
          </a:solidFill>
          <a:ln w="12700">
            <a:solidFill>
              <a:srgbClr val="050608"/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983266"/>
            <a:ext cx="8695944" cy="4891469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8686800" y="0"/>
            <a:ext cx="9144" cy="6858000"/>
          </a:xfrm>
          <a:prstGeom prst="rect">
            <a:avLst/>
          </a:prstGeom>
          <a:solidFill>
            <a:srgbClr val="1E2330"/>
          </a:solidFill>
          <a:ln w="12700">
            <a:solidFill>
              <a:srgbClr val="1E2330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201168" y="6144768"/>
            <a:ext cx="438912" cy="438912"/>
          </a:xfrm>
          <a:prstGeom prst="ellipse">
            <a:avLst/>
          </a:prstGeom>
          <a:solidFill>
            <a:srgbClr val="FF3C6E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01168" y="6144768"/>
            <a:ext cx="43891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8805672" y="182880"/>
            <a:ext cx="3072384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b="1" spc="250" kern="0" dirty="0">
                <a:solidFill>
                  <a:srgbClr val="00E5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CAPTURE DETAILS</a:t>
            </a:r>
            <a:endParaRPr lang="en-US" sz="750" dirty="0"/>
          </a:p>
        </p:txBody>
      </p:sp>
      <p:sp>
        <p:nvSpPr>
          <p:cNvPr id="8" name="Text 5"/>
          <p:cNvSpPr/>
          <p:nvPr/>
        </p:nvSpPr>
        <p:spPr>
          <a:xfrm>
            <a:off x="8805672" y="182880"/>
            <a:ext cx="3072384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 / 11</a:t>
            </a:r>
            <a:endParaRPr lang="en-US" sz="750" dirty="0"/>
          </a:p>
        </p:txBody>
      </p:sp>
      <p:sp>
        <p:nvSpPr>
          <p:cNvPr id="9" name="Shape 6"/>
          <p:cNvSpPr/>
          <p:nvPr/>
        </p:nvSpPr>
        <p:spPr>
          <a:xfrm>
            <a:off x="8805672" y="475488"/>
            <a:ext cx="1499616" cy="530352"/>
          </a:xfrm>
          <a:prstGeom prst="roundRect">
            <a:avLst>
              <a:gd name="adj" fmla="val 6897"/>
            </a:avLst>
          </a:prstGeom>
          <a:solidFill>
            <a:srgbClr val="111419"/>
          </a:solidFill>
          <a:ln w="12700">
            <a:solidFill>
              <a:srgbClr val="1E2330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8878824" y="521208"/>
            <a:ext cx="1353312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50" b="1" spc="120" kern="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CLOCK</a:t>
            </a:r>
            <a:endParaRPr lang="en-US" sz="550" dirty="0"/>
          </a:p>
        </p:txBody>
      </p:sp>
      <p:sp>
        <p:nvSpPr>
          <p:cNvPr id="11" name="Text 8"/>
          <p:cNvSpPr/>
          <p:nvPr/>
        </p:nvSpPr>
        <p:spPr>
          <a:xfrm>
            <a:off x="8878824" y="676656"/>
            <a:ext cx="13533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E5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3:51:46pm</a:t>
            </a:r>
            <a:endParaRPr lang="en-US" sz="1100" dirty="0"/>
          </a:p>
        </p:txBody>
      </p:sp>
      <p:sp>
        <p:nvSpPr>
          <p:cNvPr id="12" name="Shape 9"/>
          <p:cNvSpPr/>
          <p:nvPr/>
        </p:nvSpPr>
        <p:spPr>
          <a:xfrm>
            <a:off x="10378440" y="475488"/>
            <a:ext cx="1499616" cy="530352"/>
          </a:xfrm>
          <a:prstGeom prst="roundRect">
            <a:avLst>
              <a:gd name="adj" fmla="val 6897"/>
            </a:avLst>
          </a:prstGeom>
          <a:solidFill>
            <a:srgbClr val="111419"/>
          </a:solidFill>
          <a:ln w="12700">
            <a:solidFill>
              <a:srgbClr val="1E2330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10451592" y="521208"/>
            <a:ext cx="1353312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50" b="1" spc="120" kern="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FLIGHT TIME</a:t>
            </a:r>
            <a:endParaRPr lang="en-US" sz="550" dirty="0"/>
          </a:p>
        </p:txBody>
      </p:sp>
      <p:sp>
        <p:nvSpPr>
          <p:cNvPr id="14" name="Text 11"/>
          <p:cNvSpPr/>
          <p:nvPr/>
        </p:nvSpPr>
        <p:spPr>
          <a:xfrm>
            <a:off x="10451592" y="676656"/>
            <a:ext cx="13533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E5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0:25</a:t>
            </a:r>
            <a:endParaRPr lang="en-US" sz="1100" dirty="0"/>
          </a:p>
        </p:txBody>
      </p:sp>
      <p:sp>
        <p:nvSpPr>
          <p:cNvPr id="15" name="Shape 12"/>
          <p:cNvSpPr/>
          <p:nvPr/>
        </p:nvSpPr>
        <p:spPr>
          <a:xfrm>
            <a:off x="8805672" y="1051560"/>
            <a:ext cx="1499616" cy="530352"/>
          </a:xfrm>
          <a:prstGeom prst="roundRect">
            <a:avLst>
              <a:gd name="adj" fmla="val 6897"/>
            </a:avLst>
          </a:prstGeom>
          <a:solidFill>
            <a:srgbClr val="111419"/>
          </a:solidFill>
          <a:ln w="12700">
            <a:solidFill>
              <a:srgbClr val="1E2330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878824" y="1097280"/>
            <a:ext cx="1353312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50" b="1" spc="120" kern="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LAT</a:t>
            </a:r>
            <a:endParaRPr lang="en-US" sz="550" dirty="0"/>
          </a:p>
        </p:txBody>
      </p:sp>
      <p:sp>
        <p:nvSpPr>
          <p:cNvPr id="17" name="Text 14"/>
          <p:cNvSpPr/>
          <p:nvPr/>
        </p:nvSpPr>
        <p:spPr>
          <a:xfrm>
            <a:off x="8878824" y="1252728"/>
            <a:ext cx="13533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E5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51.747645</a:t>
            </a:r>
            <a:endParaRPr lang="en-US" sz="1100" dirty="0"/>
          </a:p>
        </p:txBody>
      </p:sp>
      <p:sp>
        <p:nvSpPr>
          <p:cNvPr id="18" name="Shape 15"/>
          <p:cNvSpPr/>
          <p:nvPr/>
        </p:nvSpPr>
        <p:spPr>
          <a:xfrm>
            <a:off x="10378440" y="1051560"/>
            <a:ext cx="1499616" cy="530352"/>
          </a:xfrm>
          <a:prstGeom prst="roundRect">
            <a:avLst>
              <a:gd name="adj" fmla="val 6897"/>
            </a:avLst>
          </a:prstGeom>
          <a:solidFill>
            <a:srgbClr val="111419"/>
          </a:solidFill>
          <a:ln w="12700">
            <a:solidFill>
              <a:srgbClr val="1E2330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10451592" y="1097280"/>
            <a:ext cx="1353312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50" b="1" spc="120" kern="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LON</a:t>
            </a:r>
            <a:endParaRPr lang="en-US" sz="550" dirty="0"/>
          </a:p>
        </p:txBody>
      </p:sp>
      <p:sp>
        <p:nvSpPr>
          <p:cNvPr id="20" name="Text 17"/>
          <p:cNvSpPr/>
          <p:nvPr/>
        </p:nvSpPr>
        <p:spPr>
          <a:xfrm>
            <a:off x="10451592" y="1252728"/>
            <a:ext cx="13533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E5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-0.083332</a:t>
            </a:r>
            <a:endParaRPr lang="en-US" sz="1100" dirty="0"/>
          </a:p>
        </p:txBody>
      </p:sp>
      <p:sp>
        <p:nvSpPr>
          <p:cNvPr id="21" name="Shape 18"/>
          <p:cNvSpPr/>
          <p:nvPr/>
        </p:nvSpPr>
        <p:spPr>
          <a:xfrm>
            <a:off x="8805672" y="1627632"/>
            <a:ext cx="1499616" cy="1152144"/>
          </a:xfrm>
          <a:prstGeom prst="roundRect">
            <a:avLst>
              <a:gd name="adj" fmla="val 3175"/>
            </a:avLst>
          </a:prstGeom>
          <a:solidFill>
            <a:srgbClr val="111419"/>
          </a:solidFill>
          <a:ln w="12700">
            <a:solidFill>
              <a:srgbClr val="1E2330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8878824" y="1673352"/>
            <a:ext cx="1353312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50" b="1" spc="120" kern="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CAM PITCH</a:t>
            </a:r>
            <a:endParaRPr lang="en-US" sz="550" dirty="0"/>
          </a:p>
        </p:txBody>
      </p:sp>
      <p:sp>
        <p:nvSpPr>
          <p:cNvPr id="23" name="Text 20"/>
          <p:cNvSpPr/>
          <p:nvPr/>
        </p:nvSpPr>
        <p:spPr>
          <a:xfrm>
            <a:off x="8878824" y="1828800"/>
            <a:ext cx="13533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E5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89° nadir</a:t>
            </a:r>
            <a:endParaRPr lang="en-US" sz="1100" dirty="0"/>
          </a:p>
        </p:txBody>
      </p:sp>
      <p:pic>
        <p:nvPicPr>
          <p:cNvPr id="24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74903" y="2157984"/>
            <a:ext cx="761153" cy="530352"/>
          </a:xfrm>
          <a:prstGeom prst="rect">
            <a:avLst/>
          </a:prstGeom>
        </p:spPr>
      </p:pic>
      <p:sp>
        <p:nvSpPr>
          <p:cNvPr id="25" name="Shape 21"/>
          <p:cNvSpPr/>
          <p:nvPr/>
        </p:nvSpPr>
        <p:spPr>
          <a:xfrm>
            <a:off x="10378440" y="1627632"/>
            <a:ext cx="1499616" cy="1152144"/>
          </a:xfrm>
          <a:prstGeom prst="roundRect">
            <a:avLst>
              <a:gd name="adj" fmla="val 3175"/>
            </a:avLst>
          </a:prstGeom>
          <a:solidFill>
            <a:srgbClr val="111419"/>
          </a:solidFill>
          <a:ln w="12700">
            <a:solidFill>
              <a:srgbClr val="1E2330"/>
            </a:solidFill>
            <a:prstDash val="solid"/>
          </a:ln>
        </p:spPr>
      </p:sp>
      <p:sp>
        <p:nvSpPr>
          <p:cNvPr id="26" name="Text 22"/>
          <p:cNvSpPr/>
          <p:nvPr/>
        </p:nvSpPr>
        <p:spPr>
          <a:xfrm>
            <a:off x="10451592" y="1673352"/>
            <a:ext cx="1353312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50" b="1" spc="120" kern="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CAM YAW</a:t>
            </a:r>
            <a:endParaRPr lang="en-US" sz="550" dirty="0"/>
          </a:p>
        </p:txBody>
      </p:sp>
      <p:sp>
        <p:nvSpPr>
          <p:cNvPr id="27" name="Text 23"/>
          <p:cNvSpPr/>
          <p:nvPr/>
        </p:nvSpPr>
        <p:spPr>
          <a:xfrm>
            <a:off x="10451592" y="1828800"/>
            <a:ext cx="13533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E5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9° N</a:t>
            </a:r>
            <a:endParaRPr lang="en-US" sz="1100" dirty="0"/>
          </a:p>
        </p:txBody>
      </p:sp>
      <p:pic>
        <p:nvPicPr>
          <p:cNvPr id="28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863072" y="2157984"/>
            <a:ext cx="530352" cy="530352"/>
          </a:xfrm>
          <a:prstGeom prst="rect">
            <a:avLst/>
          </a:prstGeom>
        </p:spPr>
      </p:pic>
      <p:sp>
        <p:nvSpPr>
          <p:cNvPr id="29" name="Shape 24"/>
          <p:cNvSpPr/>
          <p:nvPr/>
        </p:nvSpPr>
        <p:spPr>
          <a:xfrm>
            <a:off x="8805672" y="2825496"/>
            <a:ext cx="1499616" cy="530352"/>
          </a:xfrm>
          <a:prstGeom prst="roundRect">
            <a:avLst>
              <a:gd name="adj" fmla="val 6897"/>
            </a:avLst>
          </a:prstGeom>
          <a:solidFill>
            <a:srgbClr val="111419"/>
          </a:solidFill>
          <a:ln w="12700">
            <a:solidFill>
              <a:srgbClr val="1E2330"/>
            </a:solidFill>
            <a:prstDash val="solid"/>
          </a:ln>
        </p:spPr>
      </p:sp>
      <p:sp>
        <p:nvSpPr>
          <p:cNvPr id="30" name="Text 25"/>
          <p:cNvSpPr/>
          <p:nvPr/>
        </p:nvSpPr>
        <p:spPr>
          <a:xfrm>
            <a:off x="8878824" y="2871216"/>
            <a:ext cx="1353312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50" b="1" spc="120" kern="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ALT</a:t>
            </a:r>
            <a:endParaRPr lang="en-US" sz="550" dirty="0"/>
          </a:p>
        </p:txBody>
      </p:sp>
      <p:sp>
        <p:nvSpPr>
          <p:cNvPr id="31" name="Text 26"/>
          <p:cNvSpPr/>
          <p:nvPr/>
        </p:nvSpPr>
        <p:spPr>
          <a:xfrm>
            <a:off x="8878824" y="3026664"/>
            <a:ext cx="13533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E5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0.2 m</a:t>
            </a:r>
            <a:endParaRPr lang="en-US" sz="1100" dirty="0"/>
          </a:p>
        </p:txBody>
      </p:sp>
      <p:sp>
        <p:nvSpPr>
          <p:cNvPr id="32" name="Text 27"/>
          <p:cNvSpPr/>
          <p:nvPr/>
        </p:nvSpPr>
        <p:spPr>
          <a:xfrm>
            <a:off x="8805672" y="3456432"/>
            <a:ext cx="3072384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50" b="1" spc="150" kern="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NOTES</a:t>
            </a:r>
            <a:endParaRPr lang="en-US" sz="550" dirty="0"/>
          </a:p>
        </p:txBody>
      </p:sp>
      <p:sp>
        <p:nvSpPr>
          <p:cNvPr id="33" name="Shape 28"/>
          <p:cNvSpPr/>
          <p:nvPr/>
        </p:nvSpPr>
        <p:spPr>
          <a:xfrm>
            <a:off x="8805672" y="3657600"/>
            <a:ext cx="3072384" cy="2999232"/>
          </a:xfrm>
          <a:prstGeom prst="roundRect">
            <a:avLst>
              <a:gd name="adj" fmla="val 1220"/>
            </a:avLst>
          </a:prstGeom>
          <a:solidFill>
            <a:srgbClr val="111419"/>
          </a:solidFill>
          <a:ln w="12700">
            <a:solidFill>
              <a:srgbClr val="1E2330"/>
            </a:solidFill>
            <a:prstDash val="solid"/>
          </a:ln>
        </p:spPr>
      </p:sp>
      <p:sp>
        <p:nvSpPr>
          <p:cNvPr id="34" name="Text 29"/>
          <p:cNvSpPr/>
          <p:nvPr/>
        </p:nvSpPr>
        <p:spPr>
          <a:xfrm>
            <a:off x="8897112" y="3730752"/>
            <a:ext cx="2889504" cy="2834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D8DD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Representative view of the w1h (other woodland, mixed) habitat type on the western boundary of Broxbourne Wood, bordering the grazing compartment.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A0C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8695944" cy="6858000"/>
          </a:xfrm>
          <a:prstGeom prst="rect">
            <a:avLst/>
          </a:prstGeom>
          <a:solidFill>
            <a:srgbClr val="050608"/>
          </a:solidFill>
          <a:ln w="12700">
            <a:solidFill>
              <a:srgbClr val="050608"/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983266"/>
            <a:ext cx="8695944" cy="4891469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8686800" y="0"/>
            <a:ext cx="9144" cy="6858000"/>
          </a:xfrm>
          <a:prstGeom prst="rect">
            <a:avLst/>
          </a:prstGeom>
          <a:solidFill>
            <a:srgbClr val="1E2330"/>
          </a:solidFill>
          <a:ln w="12700">
            <a:solidFill>
              <a:srgbClr val="1E2330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201168" y="6144768"/>
            <a:ext cx="438912" cy="438912"/>
          </a:xfrm>
          <a:prstGeom prst="ellipse">
            <a:avLst/>
          </a:prstGeom>
          <a:solidFill>
            <a:srgbClr val="FF3C6E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01168" y="6144768"/>
            <a:ext cx="43891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8805672" y="182880"/>
            <a:ext cx="3072384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b="1" spc="250" kern="0" dirty="0">
                <a:solidFill>
                  <a:srgbClr val="00E5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CAPTURE DETAILS</a:t>
            </a:r>
            <a:endParaRPr lang="en-US" sz="750" dirty="0"/>
          </a:p>
        </p:txBody>
      </p:sp>
      <p:sp>
        <p:nvSpPr>
          <p:cNvPr id="8" name="Text 5"/>
          <p:cNvSpPr/>
          <p:nvPr/>
        </p:nvSpPr>
        <p:spPr>
          <a:xfrm>
            <a:off x="8805672" y="182880"/>
            <a:ext cx="3072384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 / 11</a:t>
            </a:r>
            <a:endParaRPr lang="en-US" sz="750" dirty="0"/>
          </a:p>
        </p:txBody>
      </p:sp>
      <p:sp>
        <p:nvSpPr>
          <p:cNvPr id="9" name="Shape 6"/>
          <p:cNvSpPr/>
          <p:nvPr/>
        </p:nvSpPr>
        <p:spPr>
          <a:xfrm>
            <a:off x="8805672" y="475488"/>
            <a:ext cx="1499616" cy="530352"/>
          </a:xfrm>
          <a:prstGeom prst="roundRect">
            <a:avLst>
              <a:gd name="adj" fmla="val 6897"/>
            </a:avLst>
          </a:prstGeom>
          <a:solidFill>
            <a:srgbClr val="111419"/>
          </a:solidFill>
          <a:ln w="12700">
            <a:solidFill>
              <a:srgbClr val="1E2330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8878824" y="521208"/>
            <a:ext cx="1353312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50" b="1" spc="120" kern="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CLOCK</a:t>
            </a:r>
            <a:endParaRPr lang="en-US" sz="550" dirty="0"/>
          </a:p>
        </p:txBody>
      </p:sp>
      <p:sp>
        <p:nvSpPr>
          <p:cNvPr id="11" name="Text 8"/>
          <p:cNvSpPr/>
          <p:nvPr/>
        </p:nvSpPr>
        <p:spPr>
          <a:xfrm>
            <a:off x="8878824" y="676656"/>
            <a:ext cx="13533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E5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3:52:01pm</a:t>
            </a:r>
            <a:endParaRPr lang="en-US" sz="1100" dirty="0"/>
          </a:p>
        </p:txBody>
      </p:sp>
      <p:sp>
        <p:nvSpPr>
          <p:cNvPr id="12" name="Shape 9"/>
          <p:cNvSpPr/>
          <p:nvPr/>
        </p:nvSpPr>
        <p:spPr>
          <a:xfrm>
            <a:off x="10378440" y="475488"/>
            <a:ext cx="1499616" cy="530352"/>
          </a:xfrm>
          <a:prstGeom prst="roundRect">
            <a:avLst>
              <a:gd name="adj" fmla="val 6897"/>
            </a:avLst>
          </a:prstGeom>
          <a:solidFill>
            <a:srgbClr val="111419"/>
          </a:solidFill>
          <a:ln w="12700">
            <a:solidFill>
              <a:srgbClr val="1E2330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10451592" y="521208"/>
            <a:ext cx="1353312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50" b="1" spc="120" kern="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FLIGHT TIME</a:t>
            </a:r>
            <a:endParaRPr lang="en-US" sz="550" dirty="0"/>
          </a:p>
        </p:txBody>
      </p:sp>
      <p:sp>
        <p:nvSpPr>
          <p:cNvPr id="14" name="Text 11"/>
          <p:cNvSpPr/>
          <p:nvPr/>
        </p:nvSpPr>
        <p:spPr>
          <a:xfrm>
            <a:off x="10451592" y="676656"/>
            <a:ext cx="13533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E5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0:40</a:t>
            </a:r>
            <a:endParaRPr lang="en-US" sz="1100" dirty="0"/>
          </a:p>
        </p:txBody>
      </p:sp>
      <p:sp>
        <p:nvSpPr>
          <p:cNvPr id="15" name="Shape 12"/>
          <p:cNvSpPr/>
          <p:nvPr/>
        </p:nvSpPr>
        <p:spPr>
          <a:xfrm>
            <a:off x="8805672" y="1051560"/>
            <a:ext cx="1499616" cy="530352"/>
          </a:xfrm>
          <a:prstGeom prst="roundRect">
            <a:avLst>
              <a:gd name="adj" fmla="val 6897"/>
            </a:avLst>
          </a:prstGeom>
          <a:solidFill>
            <a:srgbClr val="111419"/>
          </a:solidFill>
          <a:ln w="12700">
            <a:solidFill>
              <a:srgbClr val="1E2330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878824" y="1097280"/>
            <a:ext cx="1353312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50" b="1" spc="120" kern="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LAT</a:t>
            </a:r>
            <a:endParaRPr lang="en-US" sz="550" dirty="0"/>
          </a:p>
        </p:txBody>
      </p:sp>
      <p:sp>
        <p:nvSpPr>
          <p:cNvPr id="17" name="Text 14"/>
          <p:cNvSpPr/>
          <p:nvPr/>
        </p:nvSpPr>
        <p:spPr>
          <a:xfrm>
            <a:off x="8878824" y="1252728"/>
            <a:ext cx="13533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E5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51.747831</a:t>
            </a:r>
            <a:endParaRPr lang="en-US" sz="1100" dirty="0"/>
          </a:p>
        </p:txBody>
      </p:sp>
      <p:sp>
        <p:nvSpPr>
          <p:cNvPr id="18" name="Shape 15"/>
          <p:cNvSpPr/>
          <p:nvPr/>
        </p:nvSpPr>
        <p:spPr>
          <a:xfrm>
            <a:off x="10378440" y="1051560"/>
            <a:ext cx="1499616" cy="530352"/>
          </a:xfrm>
          <a:prstGeom prst="roundRect">
            <a:avLst>
              <a:gd name="adj" fmla="val 6897"/>
            </a:avLst>
          </a:prstGeom>
          <a:solidFill>
            <a:srgbClr val="111419"/>
          </a:solidFill>
          <a:ln w="12700">
            <a:solidFill>
              <a:srgbClr val="1E2330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10451592" y="1097280"/>
            <a:ext cx="1353312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50" b="1" spc="120" kern="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LON</a:t>
            </a:r>
            <a:endParaRPr lang="en-US" sz="550" dirty="0"/>
          </a:p>
        </p:txBody>
      </p:sp>
      <p:sp>
        <p:nvSpPr>
          <p:cNvPr id="20" name="Text 17"/>
          <p:cNvSpPr/>
          <p:nvPr/>
        </p:nvSpPr>
        <p:spPr>
          <a:xfrm>
            <a:off x="10451592" y="1252728"/>
            <a:ext cx="13533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E5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-0.083295</a:t>
            </a:r>
            <a:endParaRPr lang="en-US" sz="1100" dirty="0"/>
          </a:p>
        </p:txBody>
      </p:sp>
      <p:sp>
        <p:nvSpPr>
          <p:cNvPr id="21" name="Shape 18"/>
          <p:cNvSpPr/>
          <p:nvPr/>
        </p:nvSpPr>
        <p:spPr>
          <a:xfrm>
            <a:off x="8805672" y="1627632"/>
            <a:ext cx="1499616" cy="1152144"/>
          </a:xfrm>
          <a:prstGeom prst="roundRect">
            <a:avLst>
              <a:gd name="adj" fmla="val 3175"/>
            </a:avLst>
          </a:prstGeom>
          <a:solidFill>
            <a:srgbClr val="111419"/>
          </a:solidFill>
          <a:ln w="12700">
            <a:solidFill>
              <a:srgbClr val="1E2330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8878824" y="1673352"/>
            <a:ext cx="1353312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50" b="1" spc="120" kern="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CAM PITCH</a:t>
            </a:r>
            <a:endParaRPr lang="en-US" sz="550" dirty="0"/>
          </a:p>
        </p:txBody>
      </p:sp>
      <p:sp>
        <p:nvSpPr>
          <p:cNvPr id="23" name="Text 20"/>
          <p:cNvSpPr/>
          <p:nvPr/>
        </p:nvSpPr>
        <p:spPr>
          <a:xfrm>
            <a:off x="8878824" y="1828800"/>
            <a:ext cx="13533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E5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89° nadir</a:t>
            </a:r>
            <a:endParaRPr lang="en-US" sz="1100" dirty="0"/>
          </a:p>
        </p:txBody>
      </p:sp>
      <p:pic>
        <p:nvPicPr>
          <p:cNvPr id="24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74903" y="2157984"/>
            <a:ext cx="761153" cy="530352"/>
          </a:xfrm>
          <a:prstGeom prst="rect">
            <a:avLst/>
          </a:prstGeom>
        </p:spPr>
      </p:pic>
      <p:sp>
        <p:nvSpPr>
          <p:cNvPr id="25" name="Shape 21"/>
          <p:cNvSpPr/>
          <p:nvPr/>
        </p:nvSpPr>
        <p:spPr>
          <a:xfrm>
            <a:off x="10378440" y="1627632"/>
            <a:ext cx="1499616" cy="1152144"/>
          </a:xfrm>
          <a:prstGeom prst="roundRect">
            <a:avLst>
              <a:gd name="adj" fmla="val 3175"/>
            </a:avLst>
          </a:prstGeom>
          <a:solidFill>
            <a:srgbClr val="111419"/>
          </a:solidFill>
          <a:ln w="12700">
            <a:solidFill>
              <a:srgbClr val="1E2330"/>
            </a:solidFill>
            <a:prstDash val="solid"/>
          </a:ln>
        </p:spPr>
      </p:sp>
      <p:sp>
        <p:nvSpPr>
          <p:cNvPr id="26" name="Text 22"/>
          <p:cNvSpPr/>
          <p:nvPr/>
        </p:nvSpPr>
        <p:spPr>
          <a:xfrm>
            <a:off x="10451592" y="1673352"/>
            <a:ext cx="1353312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50" b="1" spc="120" kern="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CAM YAW</a:t>
            </a:r>
            <a:endParaRPr lang="en-US" sz="550" dirty="0"/>
          </a:p>
        </p:txBody>
      </p:sp>
      <p:sp>
        <p:nvSpPr>
          <p:cNvPr id="27" name="Text 23"/>
          <p:cNvSpPr/>
          <p:nvPr/>
        </p:nvSpPr>
        <p:spPr>
          <a:xfrm>
            <a:off x="10451592" y="1828800"/>
            <a:ext cx="13533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E5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9° N</a:t>
            </a:r>
            <a:endParaRPr lang="en-US" sz="1100" dirty="0"/>
          </a:p>
        </p:txBody>
      </p:sp>
      <p:pic>
        <p:nvPicPr>
          <p:cNvPr id="28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863072" y="2157984"/>
            <a:ext cx="530352" cy="530352"/>
          </a:xfrm>
          <a:prstGeom prst="rect">
            <a:avLst/>
          </a:prstGeom>
        </p:spPr>
      </p:pic>
      <p:sp>
        <p:nvSpPr>
          <p:cNvPr id="29" name="Text 24"/>
          <p:cNvSpPr/>
          <p:nvPr/>
        </p:nvSpPr>
        <p:spPr>
          <a:xfrm>
            <a:off x="8805672" y="2880360"/>
            <a:ext cx="3072384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50" b="1" spc="150" kern="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NOTES</a:t>
            </a:r>
            <a:endParaRPr lang="en-US" sz="550" dirty="0"/>
          </a:p>
        </p:txBody>
      </p:sp>
      <p:sp>
        <p:nvSpPr>
          <p:cNvPr id="30" name="Shape 25"/>
          <p:cNvSpPr/>
          <p:nvPr/>
        </p:nvSpPr>
        <p:spPr>
          <a:xfrm>
            <a:off x="8805672" y="3081528"/>
            <a:ext cx="3072384" cy="3575304"/>
          </a:xfrm>
          <a:prstGeom prst="roundRect">
            <a:avLst>
              <a:gd name="adj" fmla="val 1190"/>
            </a:avLst>
          </a:prstGeom>
          <a:solidFill>
            <a:srgbClr val="111419"/>
          </a:solidFill>
          <a:ln w="12700">
            <a:solidFill>
              <a:srgbClr val="1E2330"/>
            </a:solidFill>
            <a:prstDash val="solid"/>
          </a:ln>
        </p:spPr>
      </p:sp>
      <p:sp>
        <p:nvSpPr>
          <p:cNvPr id="31" name="Text 26"/>
          <p:cNvSpPr/>
          <p:nvPr/>
        </p:nvSpPr>
        <p:spPr>
          <a:xfrm>
            <a:off x="8897112" y="3154680"/>
            <a:ext cx="2889504" cy="34107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D8DD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Interior view of Compartment 6's peripheral woodland zone, highlighting structural diversity and understory.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A0C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8695944" cy="6858000"/>
          </a:xfrm>
          <a:prstGeom prst="rect">
            <a:avLst/>
          </a:prstGeom>
          <a:solidFill>
            <a:srgbClr val="050608"/>
          </a:solidFill>
          <a:ln w="12700">
            <a:solidFill>
              <a:srgbClr val="050608"/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983266"/>
            <a:ext cx="8695944" cy="4891469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8686800" y="0"/>
            <a:ext cx="9144" cy="6858000"/>
          </a:xfrm>
          <a:prstGeom prst="rect">
            <a:avLst/>
          </a:prstGeom>
          <a:solidFill>
            <a:srgbClr val="1E2330"/>
          </a:solidFill>
          <a:ln w="12700">
            <a:solidFill>
              <a:srgbClr val="1E2330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201168" y="6144768"/>
            <a:ext cx="438912" cy="438912"/>
          </a:xfrm>
          <a:prstGeom prst="ellipse">
            <a:avLst/>
          </a:prstGeom>
          <a:solidFill>
            <a:srgbClr val="FF3C6E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01168" y="6144768"/>
            <a:ext cx="43891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8805672" y="182880"/>
            <a:ext cx="3072384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b="1" spc="250" kern="0" dirty="0">
                <a:solidFill>
                  <a:srgbClr val="00E5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CAPTURE DETAILS</a:t>
            </a:r>
            <a:endParaRPr lang="en-US" sz="750" dirty="0"/>
          </a:p>
        </p:txBody>
      </p:sp>
      <p:sp>
        <p:nvSpPr>
          <p:cNvPr id="8" name="Text 5"/>
          <p:cNvSpPr/>
          <p:nvPr/>
        </p:nvSpPr>
        <p:spPr>
          <a:xfrm>
            <a:off x="8805672" y="182880"/>
            <a:ext cx="3072384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 / 11</a:t>
            </a:r>
            <a:endParaRPr lang="en-US" sz="750" dirty="0"/>
          </a:p>
        </p:txBody>
      </p:sp>
      <p:sp>
        <p:nvSpPr>
          <p:cNvPr id="9" name="Shape 6"/>
          <p:cNvSpPr/>
          <p:nvPr/>
        </p:nvSpPr>
        <p:spPr>
          <a:xfrm>
            <a:off x="8805672" y="475488"/>
            <a:ext cx="1499616" cy="530352"/>
          </a:xfrm>
          <a:prstGeom prst="roundRect">
            <a:avLst>
              <a:gd name="adj" fmla="val 6897"/>
            </a:avLst>
          </a:prstGeom>
          <a:solidFill>
            <a:srgbClr val="111419"/>
          </a:solidFill>
          <a:ln w="12700">
            <a:solidFill>
              <a:srgbClr val="1E2330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8878824" y="521208"/>
            <a:ext cx="1353312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50" b="1" spc="120" kern="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CLOCK</a:t>
            </a:r>
            <a:endParaRPr lang="en-US" sz="550" dirty="0"/>
          </a:p>
        </p:txBody>
      </p:sp>
      <p:sp>
        <p:nvSpPr>
          <p:cNvPr id="11" name="Text 8"/>
          <p:cNvSpPr/>
          <p:nvPr/>
        </p:nvSpPr>
        <p:spPr>
          <a:xfrm>
            <a:off x="8878824" y="676656"/>
            <a:ext cx="13533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E5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3:52:16pm</a:t>
            </a:r>
            <a:endParaRPr lang="en-US" sz="1100" dirty="0"/>
          </a:p>
        </p:txBody>
      </p:sp>
      <p:sp>
        <p:nvSpPr>
          <p:cNvPr id="12" name="Shape 9"/>
          <p:cNvSpPr/>
          <p:nvPr/>
        </p:nvSpPr>
        <p:spPr>
          <a:xfrm>
            <a:off x="10378440" y="475488"/>
            <a:ext cx="1499616" cy="530352"/>
          </a:xfrm>
          <a:prstGeom prst="roundRect">
            <a:avLst>
              <a:gd name="adj" fmla="val 6897"/>
            </a:avLst>
          </a:prstGeom>
          <a:solidFill>
            <a:srgbClr val="111419"/>
          </a:solidFill>
          <a:ln w="12700">
            <a:solidFill>
              <a:srgbClr val="1E2330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10451592" y="521208"/>
            <a:ext cx="1353312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50" b="1" spc="120" kern="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FLIGHT TIME</a:t>
            </a:r>
            <a:endParaRPr lang="en-US" sz="550" dirty="0"/>
          </a:p>
        </p:txBody>
      </p:sp>
      <p:sp>
        <p:nvSpPr>
          <p:cNvPr id="14" name="Text 11"/>
          <p:cNvSpPr/>
          <p:nvPr/>
        </p:nvSpPr>
        <p:spPr>
          <a:xfrm>
            <a:off x="10451592" y="676656"/>
            <a:ext cx="13533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E5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0:54</a:t>
            </a:r>
            <a:endParaRPr lang="en-US" sz="1100" dirty="0"/>
          </a:p>
        </p:txBody>
      </p:sp>
      <p:sp>
        <p:nvSpPr>
          <p:cNvPr id="15" name="Shape 12"/>
          <p:cNvSpPr/>
          <p:nvPr/>
        </p:nvSpPr>
        <p:spPr>
          <a:xfrm>
            <a:off x="8805672" y="1051560"/>
            <a:ext cx="1499616" cy="530352"/>
          </a:xfrm>
          <a:prstGeom prst="roundRect">
            <a:avLst>
              <a:gd name="adj" fmla="val 6897"/>
            </a:avLst>
          </a:prstGeom>
          <a:solidFill>
            <a:srgbClr val="111419"/>
          </a:solidFill>
          <a:ln w="12700">
            <a:solidFill>
              <a:srgbClr val="1E2330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878824" y="1097280"/>
            <a:ext cx="1353312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50" b="1" spc="120" kern="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LAT</a:t>
            </a:r>
            <a:endParaRPr lang="en-US" sz="550" dirty="0"/>
          </a:p>
        </p:txBody>
      </p:sp>
      <p:sp>
        <p:nvSpPr>
          <p:cNvPr id="17" name="Text 14"/>
          <p:cNvSpPr/>
          <p:nvPr/>
        </p:nvSpPr>
        <p:spPr>
          <a:xfrm>
            <a:off x="8878824" y="1252728"/>
            <a:ext cx="13533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E5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51.747950</a:t>
            </a:r>
            <a:endParaRPr lang="en-US" sz="1100" dirty="0"/>
          </a:p>
        </p:txBody>
      </p:sp>
      <p:sp>
        <p:nvSpPr>
          <p:cNvPr id="18" name="Shape 15"/>
          <p:cNvSpPr/>
          <p:nvPr/>
        </p:nvSpPr>
        <p:spPr>
          <a:xfrm>
            <a:off x="10378440" y="1051560"/>
            <a:ext cx="1499616" cy="530352"/>
          </a:xfrm>
          <a:prstGeom prst="roundRect">
            <a:avLst>
              <a:gd name="adj" fmla="val 6897"/>
            </a:avLst>
          </a:prstGeom>
          <a:solidFill>
            <a:srgbClr val="111419"/>
          </a:solidFill>
          <a:ln w="12700">
            <a:solidFill>
              <a:srgbClr val="1E2330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10451592" y="1097280"/>
            <a:ext cx="1353312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50" b="1" spc="120" kern="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LON</a:t>
            </a:r>
            <a:endParaRPr lang="en-US" sz="550" dirty="0"/>
          </a:p>
        </p:txBody>
      </p:sp>
      <p:sp>
        <p:nvSpPr>
          <p:cNvPr id="20" name="Text 17"/>
          <p:cNvSpPr/>
          <p:nvPr/>
        </p:nvSpPr>
        <p:spPr>
          <a:xfrm>
            <a:off x="10451592" y="1252728"/>
            <a:ext cx="13533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E5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-0.083223</a:t>
            </a:r>
            <a:endParaRPr lang="en-US" sz="1100" dirty="0"/>
          </a:p>
        </p:txBody>
      </p:sp>
      <p:sp>
        <p:nvSpPr>
          <p:cNvPr id="21" name="Shape 18"/>
          <p:cNvSpPr/>
          <p:nvPr/>
        </p:nvSpPr>
        <p:spPr>
          <a:xfrm>
            <a:off x="8805672" y="1627632"/>
            <a:ext cx="1499616" cy="1152144"/>
          </a:xfrm>
          <a:prstGeom prst="roundRect">
            <a:avLst>
              <a:gd name="adj" fmla="val 3175"/>
            </a:avLst>
          </a:prstGeom>
          <a:solidFill>
            <a:srgbClr val="111419"/>
          </a:solidFill>
          <a:ln w="12700">
            <a:solidFill>
              <a:srgbClr val="1E2330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8878824" y="1673352"/>
            <a:ext cx="1353312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50" b="1" spc="120" kern="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CAM PITCH</a:t>
            </a:r>
            <a:endParaRPr lang="en-US" sz="550" dirty="0"/>
          </a:p>
        </p:txBody>
      </p:sp>
      <p:sp>
        <p:nvSpPr>
          <p:cNvPr id="23" name="Text 20"/>
          <p:cNvSpPr/>
          <p:nvPr/>
        </p:nvSpPr>
        <p:spPr>
          <a:xfrm>
            <a:off x="8878824" y="1828800"/>
            <a:ext cx="13533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E5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89° nadir</a:t>
            </a:r>
            <a:endParaRPr lang="en-US" sz="1100" dirty="0"/>
          </a:p>
        </p:txBody>
      </p:sp>
      <p:pic>
        <p:nvPicPr>
          <p:cNvPr id="24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74903" y="2157984"/>
            <a:ext cx="761153" cy="530352"/>
          </a:xfrm>
          <a:prstGeom prst="rect">
            <a:avLst/>
          </a:prstGeom>
        </p:spPr>
      </p:pic>
      <p:sp>
        <p:nvSpPr>
          <p:cNvPr id="25" name="Shape 21"/>
          <p:cNvSpPr/>
          <p:nvPr/>
        </p:nvSpPr>
        <p:spPr>
          <a:xfrm>
            <a:off x="10378440" y="1627632"/>
            <a:ext cx="1499616" cy="1152144"/>
          </a:xfrm>
          <a:prstGeom prst="roundRect">
            <a:avLst>
              <a:gd name="adj" fmla="val 3175"/>
            </a:avLst>
          </a:prstGeom>
          <a:solidFill>
            <a:srgbClr val="111419"/>
          </a:solidFill>
          <a:ln w="12700">
            <a:solidFill>
              <a:srgbClr val="1E2330"/>
            </a:solidFill>
            <a:prstDash val="solid"/>
          </a:ln>
        </p:spPr>
      </p:sp>
      <p:sp>
        <p:nvSpPr>
          <p:cNvPr id="26" name="Text 22"/>
          <p:cNvSpPr/>
          <p:nvPr/>
        </p:nvSpPr>
        <p:spPr>
          <a:xfrm>
            <a:off x="10451592" y="1673352"/>
            <a:ext cx="1353312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50" b="1" spc="120" kern="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CAM YAW</a:t>
            </a:r>
            <a:endParaRPr lang="en-US" sz="550" dirty="0"/>
          </a:p>
        </p:txBody>
      </p:sp>
      <p:sp>
        <p:nvSpPr>
          <p:cNvPr id="27" name="Text 23"/>
          <p:cNvSpPr/>
          <p:nvPr/>
        </p:nvSpPr>
        <p:spPr>
          <a:xfrm>
            <a:off x="10451592" y="1828800"/>
            <a:ext cx="13533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E5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52° NE</a:t>
            </a:r>
            <a:endParaRPr lang="en-US" sz="1100" dirty="0"/>
          </a:p>
        </p:txBody>
      </p:sp>
      <p:pic>
        <p:nvPicPr>
          <p:cNvPr id="28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863072" y="2157984"/>
            <a:ext cx="530352" cy="530352"/>
          </a:xfrm>
          <a:prstGeom prst="rect">
            <a:avLst/>
          </a:prstGeom>
        </p:spPr>
      </p:pic>
      <p:sp>
        <p:nvSpPr>
          <p:cNvPr id="29" name="Text 24"/>
          <p:cNvSpPr/>
          <p:nvPr/>
        </p:nvSpPr>
        <p:spPr>
          <a:xfrm>
            <a:off x="8805672" y="2880360"/>
            <a:ext cx="3072384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50" b="1" spc="150" kern="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NOTES</a:t>
            </a:r>
            <a:endParaRPr lang="en-US" sz="550" dirty="0"/>
          </a:p>
        </p:txBody>
      </p:sp>
      <p:sp>
        <p:nvSpPr>
          <p:cNvPr id="30" name="Shape 25"/>
          <p:cNvSpPr/>
          <p:nvPr/>
        </p:nvSpPr>
        <p:spPr>
          <a:xfrm>
            <a:off x="8805672" y="3081528"/>
            <a:ext cx="3072384" cy="3575304"/>
          </a:xfrm>
          <a:prstGeom prst="roundRect">
            <a:avLst>
              <a:gd name="adj" fmla="val 1190"/>
            </a:avLst>
          </a:prstGeom>
          <a:solidFill>
            <a:srgbClr val="111419"/>
          </a:solidFill>
          <a:ln w="12700">
            <a:solidFill>
              <a:srgbClr val="1E2330"/>
            </a:solidFill>
            <a:prstDash val="solid"/>
          </a:ln>
        </p:spPr>
      </p:sp>
      <p:sp>
        <p:nvSpPr>
          <p:cNvPr id="31" name="Text 26"/>
          <p:cNvSpPr/>
          <p:nvPr/>
        </p:nvSpPr>
        <p:spPr>
          <a:xfrm>
            <a:off x="8897112" y="3154680"/>
            <a:ext cx="2889504" cy="34107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D8DD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Mixed woodland canopy featuring slender silver birch (Betula pendula) poles and mature oak standards, with a ground layer of colonising bramble.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A0C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8695944" cy="6858000"/>
          </a:xfrm>
          <a:prstGeom prst="rect">
            <a:avLst/>
          </a:prstGeom>
          <a:solidFill>
            <a:srgbClr val="050608"/>
          </a:solidFill>
          <a:ln w="12700">
            <a:solidFill>
              <a:srgbClr val="050608"/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983266"/>
            <a:ext cx="8695944" cy="4891469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8686800" y="0"/>
            <a:ext cx="9144" cy="6858000"/>
          </a:xfrm>
          <a:prstGeom prst="rect">
            <a:avLst/>
          </a:prstGeom>
          <a:solidFill>
            <a:srgbClr val="1E2330"/>
          </a:solidFill>
          <a:ln w="12700">
            <a:solidFill>
              <a:srgbClr val="1E2330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201168" y="6144768"/>
            <a:ext cx="438912" cy="438912"/>
          </a:xfrm>
          <a:prstGeom prst="ellipse">
            <a:avLst/>
          </a:prstGeom>
          <a:solidFill>
            <a:srgbClr val="FF3C6E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01168" y="6144768"/>
            <a:ext cx="43891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8805672" y="182880"/>
            <a:ext cx="3072384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b="1" spc="250" kern="0" dirty="0">
                <a:solidFill>
                  <a:srgbClr val="00E5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CAPTURE DETAILS</a:t>
            </a:r>
            <a:endParaRPr lang="en-US" sz="750" dirty="0"/>
          </a:p>
        </p:txBody>
      </p:sp>
      <p:sp>
        <p:nvSpPr>
          <p:cNvPr id="8" name="Text 5"/>
          <p:cNvSpPr/>
          <p:nvPr/>
        </p:nvSpPr>
        <p:spPr>
          <a:xfrm>
            <a:off x="8805672" y="182880"/>
            <a:ext cx="3072384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4 / 11</a:t>
            </a:r>
            <a:endParaRPr lang="en-US" sz="750" dirty="0"/>
          </a:p>
        </p:txBody>
      </p:sp>
      <p:sp>
        <p:nvSpPr>
          <p:cNvPr id="9" name="Shape 6"/>
          <p:cNvSpPr/>
          <p:nvPr/>
        </p:nvSpPr>
        <p:spPr>
          <a:xfrm>
            <a:off x="8805672" y="475488"/>
            <a:ext cx="1499616" cy="530352"/>
          </a:xfrm>
          <a:prstGeom prst="roundRect">
            <a:avLst>
              <a:gd name="adj" fmla="val 6897"/>
            </a:avLst>
          </a:prstGeom>
          <a:solidFill>
            <a:srgbClr val="111419"/>
          </a:solidFill>
          <a:ln w="12700">
            <a:solidFill>
              <a:srgbClr val="1E2330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8878824" y="521208"/>
            <a:ext cx="1353312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50" b="1" spc="120" kern="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CLOCK</a:t>
            </a:r>
            <a:endParaRPr lang="en-US" sz="550" dirty="0"/>
          </a:p>
        </p:txBody>
      </p:sp>
      <p:sp>
        <p:nvSpPr>
          <p:cNvPr id="11" name="Text 8"/>
          <p:cNvSpPr/>
          <p:nvPr/>
        </p:nvSpPr>
        <p:spPr>
          <a:xfrm>
            <a:off x="8878824" y="676656"/>
            <a:ext cx="13533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E5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3:53:48pm</a:t>
            </a:r>
            <a:endParaRPr lang="en-US" sz="1100" dirty="0"/>
          </a:p>
        </p:txBody>
      </p:sp>
      <p:sp>
        <p:nvSpPr>
          <p:cNvPr id="12" name="Shape 9"/>
          <p:cNvSpPr/>
          <p:nvPr/>
        </p:nvSpPr>
        <p:spPr>
          <a:xfrm>
            <a:off x="10378440" y="475488"/>
            <a:ext cx="1499616" cy="530352"/>
          </a:xfrm>
          <a:prstGeom prst="roundRect">
            <a:avLst>
              <a:gd name="adj" fmla="val 6897"/>
            </a:avLst>
          </a:prstGeom>
          <a:solidFill>
            <a:srgbClr val="111419"/>
          </a:solidFill>
          <a:ln w="12700">
            <a:solidFill>
              <a:srgbClr val="1E2330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10451592" y="521208"/>
            <a:ext cx="1353312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50" b="1" spc="120" kern="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FLIGHT TIME</a:t>
            </a:r>
            <a:endParaRPr lang="en-US" sz="550" dirty="0"/>
          </a:p>
        </p:txBody>
      </p:sp>
      <p:sp>
        <p:nvSpPr>
          <p:cNvPr id="14" name="Text 11"/>
          <p:cNvSpPr/>
          <p:nvPr/>
        </p:nvSpPr>
        <p:spPr>
          <a:xfrm>
            <a:off x="10451592" y="676656"/>
            <a:ext cx="13533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E5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2:27</a:t>
            </a:r>
            <a:endParaRPr lang="en-US" sz="1100" dirty="0"/>
          </a:p>
        </p:txBody>
      </p:sp>
      <p:sp>
        <p:nvSpPr>
          <p:cNvPr id="15" name="Shape 12"/>
          <p:cNvSpPr/>
          <p:nvPr/>
        </p:nvSpPr>
        <p:spPr>
          <a:xfrm>
            <a:off x="8805672" y="1051560"/>
            <a:ext cx="1499616" cy="530352"/>
          </a:xfrm>
          <a:prstGeom prst="roundRect">
            <a:avLst>
              <a:gd name="adj" fmla="val 6897"/>
            </a:avLst>
          </a:prstGeom>
          <a:solidFill>
            <a:srgbClr val="111419"/>
          </a:solidFill>
          <a:ln w="12700">
            <a:solidFill>
              <a:srgbClr val="1E2330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878824" y="1097280"/>
            <a:ext cx="1353312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50" b="1" spc="120" kern="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LAT</a:t>
            </a:r>
            <a:endParaRPr lang="en-US" sz="550" dirty="0"/>
          </a:p>
        </p:txBody>
      </p:sp>
      <p:sp>
        <p:nvSpPr>
          <p:cNvPr id="17" name="Text 14"/>
          <p:cNvSpPr/>
          <p:nvPr/>
        </p:nvSpPr>
        <p:spPr>
          <a:xfrm>
            <a:off x="8878824" y="1252728"/>
            <a:ext cx="13533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E5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51.747677</a:t>
            </a:r>
            <a:endParaRPr lang="en-US" sz="1100" dirty="0"/>
          </a:p>
        </p:txBody>
      </p:sp>
      <p:sp>
        <p:nvSpPr>
          <p:cNvPr id="18" name="Shape 15"/>
          <p:cNvSpPr/>
          <p:nvPr/>
        </p:nvSpPr>
        <p:spPr>
          <a:xfrm>
            <a:off x="10378440" y="1051560"/>
            <a:ext cx="1499616" cy="530352"/>
          </a:xfrm>
          <a:prstGeom prst="roundRect">
            <a:avLst>
              <a:gd name="adj" fmla="val 6897"/>
            </a:avLst>
          </a:prstGeom>
          <a:solidFill>
            <a:srgbClr val="111419"/>
          </a:solidFill>
          <a:ln w="12700">
            <a:solidFill>
              <a:srgbClr val="1E2330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10451592" y="1097280"/>
            <a:ext cx="1353312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50" b="1" spc="120" kern="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LON</a:t>
            </a:r>
            <a:endParaRPr lang="en-US" sz="550" dirty="0"/>
          </a:p>
        </p:txBody>
      </p:sp>
      <p:sp>
        <p:nvSpPr>
          <p:cNvPr id="20" name="Text 17"/>
          <p:cNvSpPr/>
          <p:nvPr/>
        </p:nvSpPr>
        <p:spPr>
          <a:xfrm>
            <a:off x="10451592" y="1252728"/>
            <a:ext cx="13533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E5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-0.083148</a:t>
            </a:r>
            <a:endParaRPr lang="en-US" sz="1100" dirty="0"/>
          </a:p>
        </p:txBody>
      </p:sp>
      <p:sp>
        <p:nvSpPr>
          <p:cNvPr id="21" name="Shape 18"/>
          <p:cNvSpPr/>
          <p:nvPr/>
        </p:nvSpPr>
        <p:spPr>
          <a:xfrm>
            <a:off x="8805672" y="1627632"/>
            <a:ext cx="1499616" cy="1152144"/>
          </a:xfrm>
          <a:prstGeom prst="roundRect">
            <a:avLst>
              <a:gd name="adj" fmla="val 3175"/>
            </a:avLst>
          </a:prstGeom>
          <a:solidFill>
            <a:srgbClr val="111419"/>
          </a:solidFill>
          <a:ln w="12700">
            <a:solidFill>
              <a:srgbClr val="1E2330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8878824" y="1673352"/>
            <a:ext cx="1353312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50" b="1" spc="120" kern="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CAM PITCH</a:t>
            </a:r>
            <a:endParaRPr lang="en-US" sz="550" dirty="0"/>
          </a:p>
        </p:txBody>
      </p:sp>
      <p:sp>
        <p:nvSpPr>
          <p:cNvPr id="23" name="Text 20"/>
          <p:cNvSpPr/>
          <p:nvPr/>
        </p:nvSpPr>
        <p:spPr>
          <a:xfrm>
            <a:off x="8878824" y="1828800"/>
            <a:ext cx="13533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E5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78° nadir</a:t>
            </a:r>
            <a:endParaRPr lang="en-US" sz="1100" dirty="0"/>
          </a:p>
        </p:txBody>
      </p:sp>
      <p:pic>
        <p:nvPicPr>
          <p:cNvPr id="24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74903" y="2157984"/>
            <a:ext cx="761153" cy="530352"/>
          </a:xfrm>
          <a:prstGeom prst="rect">
            <a:avLst/>
          </a:prstGeom>
        </p:spPr>
      </p:pic>
      <p:sp>
        <p:nvSpPr>
          <p:cNvPr id="25" name="Shape 21"/>
          <p:cNvSpPr/>
          <p:nvPr/>
        </p:nvSpPr>
        <p:spPr>
          <a:xfrm>
            <a:off x="10378440" y="1627632"/>
            <a:ext cx="1499616" cy="1152144"/>
          </a:xfrm>
          <a:prstGeom prst="roundRect">
            <a:avLst>
              <a:gd name="adj" fmla="val 3175"/>
            </a:avLst>
          </a:prstGeom>
          <a:solidFill>
            <a:srgbClr val="111419"/>
          </a:solidFill>
          <a:ln w="12700">
            <a:solidFill>
              <a:srgbClr val="1E2330"/>
            </a:solidFill>
            <a:prstDash val="solid"/>
          </a:ln>
        </p:spPr>
      </p:sp>
      <p:sp>
        <p:nvSpPr>
          <p:cNvPr id="26" name="Text 22"/>
          <p:cNvSpPr/>
          <p:nvPr/>
        </p:nvSpPr>
        <p:spPr>
          <a:xfrm>
            <a:off x="10451592" y="1673352"/>
            <a:ext cx="1353312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50" b="1" spc="120" kern="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CAM YAW</a:t>
            </a:r>
            <a:endParaRPr lang="en-US" sz="550" dirty="0"/>
          </a:p>
        </p:txBody>
      </p:sp>
      <p:sp>
        <p:nvSpPr>
          <p:cNvPr id="27" name="Text 23"/>
          <p:cNvSpPr/>
          <p:nvPr/>
        </p:nvSpPr>
        <p:spPr>
          <a:xfrm>
            <a:off x="10451592" y="1828800"/>
            <a:ext cx="13533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E5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106° ESE</a:t>
            </a:r>
            <a:endParaRPr lang="en-US" sz="1100" dirty="0"/>
          </a:p>
        </p:txBody>
      </p:sp>
      <p:pic>
        <p:nvPicPr>
          <p:cNvPr id="28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863072" y="2157984"/>
            <a:ext cx="530352" cy="530352"/>
          </a:xfrm>
          <a:prstGeom prst="rect">
            <a:avLst/>
          </a:prstGeom>
        </p:spPr>
      </p:pic>
      <p:sp>
        <p:nvSpPr>
          <p:cNvPr id="29" name="Shape 24"/>
          <p:cNvSpPr/>
          <p:nvPr/>
        </p:nvSpPr>
        <p:spPr>
          <a:xfrm>
            <a:off x="8805672" y="2825496"/>
            <a:ext cx="1499616" cy="530352"/>
          </a:xfrm>
          <a:prstGeom prst="roundRect">
            <a:avLst>
              <a:gd name="adj" fmla="val 6897"/>
            </a:avLst>
          </a:prstGeom>
          <a:solidFill>
            <a:srgbClr val="111419"/>
          </a:solidFill>
          <a:ln w="12700">
            <a:solidFill>
              <a:srgbClr val="1E2330"/>
            </a:solidFill>
            <a:prstDash val="solid"/>
          </a:ln>
        </p:spPr>
      </p:sp>
      <p:sp>
        <p:nvSpPr>
          <p:cNvPr id="30" name="Text 25"/>
          <p:cNvSpPr/>
          <p:nvPr/>
        </p:nvSpPr>
        <p:spPr>
          <a:xfrm>
            <a:off x="8878824" y="2871216"/>
            <a:ext cx="1353312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50" b="1" spc="120" kern="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ALT</a:t>
            </a:r>
            <a:endParaRPr lang="en-US" sz="550" dirty="0"/>
          </a:p>
        </p:txBody>
      </p:sp>
      <p:sp>
        <p:nvSpPr>
          <p:cNvPr id="31" name="Text 26"/>
          <p:cNvSpPr/>
          <p:nvPr/>
        </p:nvSpPr>
        <p:spPr>
          <a:xfrm>
            <a:off x="8878824" y="3026664"/>
            <a:ext cx="13533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E5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3.2 m</a:t>
            </a:r>
            <a:endParaRPr lang="en-US" sz="1100" dirty="0"/>
          </a:p>
        </p:txBody>
      </p:sp>
      <p:sp>
        <p:nvSpPr>
          <p:cNvPr id="32" name="Text 27"/>
          <p:cNvSpPr/>
          <p:nvPr/>
        </p:nvSpPr>
        <p:spPr>
          <a:xfrm>
            <a:off x="8805672" y="3456432"/>
            <a:ext cx="3072384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50" b="1" spc="150" kern="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NOTES</a:t>
            </a:r>
            <a:endParaRPr lang="en-US" sz="550" dirty="0"/>
          </a:p>
        </p:txBody>
      </p:sp>
      <p:sp>
        <p:nvSpPr>
          <p:cNvPr id="33" name="Shape 28"/>
          <p:cNvSpPr/>
          <p:nvPr/>
        </p:nvSpPr>
        <p:spPr>
          <a:xfrm>
            <a:off x="8805672" y="3657600"/>
            <a:ext cx="3072384" cy="2999232"/>
          </a:xfrm>
          <a:prstGeom prst="roundRect">
            <a:avLst>
              <a:gd name="adj" fmla="val 1220"/>
            </a:avLst>
          </a:prstGeom>
          <a:solidFill>
            <a:srgbClr val="111419"/>
          </a:solidFill>
          <a:ln w="12700">
            <a:solidFill>
              <a:srgbClr val="1E2330"/>
            </a:solidFill>
            <a:prstDash val="solid"/>
          </a:ln>
        </p:spPr>
      </p:sp>
      <p:sp>
        <p:nvSpPr>
          <p:cNvPr id="34" name="Text 29"/>
          <p:cNvSpPr/>
          <p:nvPr/>
        </p:nvSpPr>
        <p:spPr>
          <a:xfrm>
            <a:off x="8897112" y="3730752"/>
            <a:ext cx="2889504" cy="2834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D8DD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Transition looking back into the recovering SSSI wood pasture restoration zone, showing scattered retained standards, birch poles, and cleared ground.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A0C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8695944" cy="6858000"/>
          </a:xfrm>
          <a:prstGeom prst="rect">
            <a:avLst/>
          </a:prstGeom>
          <a:solidFill>
            <a:srgbClr val="050608"/>
          </a:solidFill>
          <a:ln w="12700">
            <a:solidFill>
              <a:srgbClr val="050608"/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983266"/>
            <a:ext cx="8695944" cy="4891469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8686800" y="0"/>
            <a:ext cx="9144" cy="6858000"/>
          </a:xfrm>
          <a:prstGeom prst="rect">
            <a:avLst/>
          </a:prstGeom>
          <a:solidFill>
            <a:srgbClr val="1E2330"/>
          </a:solidFill>
          <a:ln w="12700">
            <a:solidFill>
              <a:srgbClr val="1E2330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201168" y="6144768"/>
            <a:ext cx="438912" cy="438912"/>
          </a:xfrm>
          <a:prstGeom prst="ellipse">
            <a:avLst/>
          </a:prstGeom>
          <a:solidFill>
            <a:srgbClr val="FF3C6E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01168" y="6144768"/>
            <a:ext cx="43891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8805672" y="182880"/>
            <a:ext cx="3072384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b="1" spc="250" kern="0" dirty="0">
                <a:solidFill>
                  <a:srgbClr val="00E5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CAPTURE DETAILS</a:t>
            </a:r>
            <a:endParaRPr lang="en-US" sz="750" dirty="0"/>
          </a:p>
        </p:txBody>
      </p:sp>
      <p:sp>
        <p:nvSpPr>
          <p:cNvPr id="8" name="Text 5"/>
          <p:cNvSpPr/>
          <p:nvPr/>
        </p:nvSpPr>
        <p:spPr>
          <a:xfrm>
            <a:off x="8805672" y="182880"/>
            <a:ext cx="3072384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5 / 11</a:t>
            </a:r>
            <a:endParaRPr lang="en-US" sz="750" dirty="0"/>
          </a:p>
        </p:txBody>
      </p:sp>
      <p:sp>
        <p:nvSpPr>
          <p:cNvPr id="9" name="Shape 6"/>
          <p:cNvSpPr/>
          <p:nvPr/>
        </p:nvSpPr>
        <p:spPr>
          <a:xfrm>
            <a:off x="8805672" y="475488"/>
            <a:ext cx="1499616" cy="530352"/>
          </a:xfrm>
          <a:prstGeom prst="roundRect">
            <a:avLst>
              <a:gd name="adj" fmla="val 6897"/>
            </a:avLst>
          </a:prstGeom>
          <a:solidFill>
            <a:srgbClr val="111419"/>
          </a:solidFill>
          <a:ln w="12700">
            <a:solidFill>
              <a:srgbClr val="1E2330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8878824" y="521208"/>
            <a:ext cx="1353312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50" b="1" spc="120" kern="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CLOCK</a:t>
            </a:r>
            <a:endParaRPr lang="en-US" sz="550" dirty="0"/>
          </a:p>
        </p:txBody>
      </p:sp>
      <p:sp>
        <p:nvSpPr>
          <p:cNvPr id="11" name="Text 8"/>
          <p:cNvSpPr/>
          <p:nvPr/>
        </p:nvSpPr>
        <p:spPr>
          <a:xfrm>
            <a:off x="8878824" y="676656"/>
            <a:ext cx="13533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E5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3:54:07pm</a:t>
            </a:r>
            <a:endParaRPr lang="en-US" sz="1100" dirty="0"/>
          </a:p>
        </p:txBody>
      </p:sp>
      <p:sp>
        <p:nvSpPr>
          <p:cNvPr id="12" name="Shape 9"/>
          <p:cNvSpPr/>
          <p:nvPr/>
        </p:nvSpPr>
        <p:spPr>
          <a:xfrm>
            <a:off x="10378440" y="475488"/>
            <a:ext cx="1499616" cy="530352"/>
          </a:xfrm>
          <a:prstGeom prst="roundRect">
            <a:avLst>
              <a:gd name="adj" fmla="val 6897"/>
            </a:avLst>
          </a:prstGeom>
          <a:solidFill>
            <a:srgbClr val="111419"/>
          </a:solidFill>
          <a:ln w="12700">
            <a:solidFill>
              <a:srgbClr val="1E2330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10451592" y="521208"/>
            <a:ext cx="1353312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50" b="1" spc="120" kern="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FLIGHT TIME</a:t>
            </a:r>
            <a:endParaRPr lang="en-US" sz="550" dirty="0"/>
          </a:p>
        </p:txBody>
      </p:sp>
      <p:sp>
        <p:nvSpPr>
          <p:cNvPr id="14" name="Text 11"/>
          <p:cNvSpPr/>
          <p:nvPr/>
        </p:nvSpPr>
        <p:spPr>
          <a:xfrm>
            <a:off x="10451592" y="676656"/>
            <a:ext cx="13533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E5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2:46</a:t>
            </a:r>
            <a:endParaRPr lang="en-US" sz="1100" dirty="0"/>
          </a:p>
        </p:txBody>
      </p:sp>
      <p:sp>
        <p:nvSpPr>
          <p:cNvPr id="15" name="Shape 12"/>
          <p:cNvSpPr/>
          <p:nvPr/>
        </p:nvSpPr>
        <p:spPr>
          <a:xfrm>
            <a:off x="8805672" y="1051560"/>
            <a:ext cx="1499616" cy="530352"/>
          </a:xfrm>
          <a:prstGeom prst="roundRect">
            <a:avLst>
              <a:gd name="adj" fmla="val 6897"/>
            </a:avLst>
          </a:prstGeom>
          <a:solidFill>
            <a:srgbClr val="111419"/>
          </a:solidFill>
          <a:ln w="12700">
            <a:solidFill>
              <a:srgbClr val="1E2330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878824" y="1097280"/>
            <a:ext cx="1353312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50" b="1" spc="120" kern="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LAT</a:t>
            </a:r>
            <a:endParaRPr lang="en-US" sz="550" dirty="0"/>
          </a:p>
        </p:txBody>
      </p:sp>
      <p:sp>
        <p:nvSpPr>
          <p:cNvPr id="17" name="Text 14"/>
          <p:cNvSpPr/>
          <p:nvPr/>
        </p:nvSpPr>
        <p:spPr>
          <a:xfrm>
            <a:off x="8878824" y="1252728"/>
            <a:ext cx="13533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E5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51.747470</a:t>
            </a:r>
            <a:endParaRPr lang="en-US" sz="1100" dirty="0"/>
          </a:p>
        </p:txBody>
      </p:sp>
      <p:sp>
        <p:nvSpPr>
          <p:cNvPr id="18" name="Shape 15"/>
          <p:cNvSpPr/>
          <p:nvPr/>
        </p:nvSpPr>
        <p:spPr>
          <a:xfrm>
            <a:off x="10378440" y="1051560"/>
            <a:ext cx="1499616" cy="530352"/>
          </a:xfrm>
          <a:prstGeom prst="roundRect">
            <a:avLst>
              <a:gd name="adj" fmla="val 6897"/>
            </a:avLst>
          </a:prstGeom>
          <a:solidFill>
            <a:srgbClr val="111419"/>
          </a:solidFill>
          <a:ln w="12700">
            <a:solidFill>
              <a:srgbClr val="1E2330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10451592" y="1097280"/>
            <a:ext cx="1353312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50" b="1" spc="120" kern="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LON</a:t>
            </a:r>
            <a:endParaRPr lang="en-US" sz="550" dirty="0"/>
          </a:p>
        </p:txBody>
      </p:sp>
      <p:sp>
        <p:nvSpPr>
          <p:cNvPr id="20" name="Text 17"/>
          <p:cNvSpPr/>
          <p:nvPr/>
        </p:nvSpPr>
        <p:spPr>
          <a:xfrm>
            <a:off x="10451592" y="1252728"/>
            <a:ext cx="13533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E5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-0.082675</a:t>
            </a:r>
            <a:endParaRPr lang="en-US" sz="1100" dirty="0"/>
          </a:p>
        </p:txBody>
      </p:sp>
      <p:sp>
        <p:nvSpPr>
          <p:cNvPr id="21" name="Shape 18"/>
          <p:cNvSpPr/>
          <p:nvPr/>
        </p:nvSpPr>
        <p:spPr>
          <a:xfrm>
            <a:off x="8805672" y="1627632"/>
            <a:ext cx="1499616" cy="1152144"/>
          </a:xfrm>
          <a:prstGeom prst="roundRect">
            <a:avLst>
              <a:gd name="adj" fmla="val 3175"/>
            </a:avLst>
          </a:prstGeom>
          <a:solidFill>
            <a:srgbClr val="111419"/>
          </a:solidFill>
          <a:ln w="12700">
            <a:solidFill>
              <a:srgbClr val="1E2330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8878824" y="1673352"/>
            <a:ext cx="1353312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50" b="1" spc="120" kern="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CAM PITCH</a:t>
            </a:r>
            <a:endParaRPr lang="en-US" sz="550" dirty="0"/>
          </a:p>
        </p:txBody>
      </p:sp>
      <p:sp>
        <p:nvSpPr>
          <p:cNvPr id="23" name="Text 20"/>
          <p:cNvSpPr/>
          <p:nvPr/>
        </p:nvSpPr>
        <p:spPr>
          <a:xfrm>
            <a:off x="8878824" y="1828800"/>
            <a:ext cx="13533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E5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78° nadir</a:t>
            </a:r>
            <a:endParaRPr lang="en-US" sz="1100" dirty="0"/>
          </a:p>
        </p:txBody>
      </p:sp>
      <p:pic>
        <p:nvPicPr>
          <p:cNvPr id="24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74903" y="2157984"/>
            <a:ext cx="761153" cy="530352"/>
          </a:xfrm>
          <a:prstGeom prst="rect">
            <a:avLst/>
          </a:prstGeom>
        </p:spPr>
      </p:pic>
      <p:sp>
        <p:nvSpPr>
          <p:cNvPr id="25" name="Shape 21"/>
          <p:cNvSpPr/>
          <p:nvPr/>
        </p:nvSpPr>
        <p:spPr>
          <a:xfrm>
            <a:off x="10378440" y="1627632"/>
            <a:ext cx="1499616" cy="1152144"/>
          </a:xfrm>
          <a:prstGeom prst="roundRect">
            <a:avLst>
              <a:gd name="adj" fmla="val 3175"/>
            </a:avLst>
          </a:prstGeom>
          <a:solidFill>
            <a:srgbClr val="111419"/>
          </a:solidFill>
          <a:ln w="12700">
            <a:solidFill>
              <a:srgbClr val="1E2330"/>
            </a:solidFill>
            <a:prstDash val="solid"/>
          </a:ln>
        </p:spPr>
      </p:sp>
      <p:sp>
        <p:nvSpPr>
          <p:cNvPr id="26" name="Text 22"/>
          <p:cNvSpPr/>
          <p:nvPr/>
        </p:nvSpPr>
        <p:spPr>
          <a:xfrm>
            <a:off x="10451592" y="1673352"/>
            <a:ext cx="1353312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50" b="1" spc="120" kern="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CAM YAW</a:t>
            </a:r>
            <a:endParaRPr lang="en-US" sz="550" dirty="0"/>
          </a:p>
        </p:txBody>
      </p:sp>
      <p:sp>
        <p:nvSpPr>
          <p:cNvPr id="27" name="Text 23"/>
          <p:cNvSpPr/>
          <p:nvPr/>
        </p:nvSpPr>
        <p:spPr>
          <a:xfrm>
            <a:off x="10451592" y="1828800"/>
            <a:ext cx="13533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E5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138° SE</a:t>
            </a:r>
            <a:endParaRPr lang="en-US" sz="1100" dirty="0"/>
          </a:p>
        </p:txBody>
      </p:sp>
      <p:pic>
        <p:nvPicPr>
          <p:cNvPr id="28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863072" y="2157984"/>
            <a:ext cx="530352" cy="530352"/>
          </a:xfrm>
          <a:prstGeom prst="rect">
            <a:avLst/>
          </a:prstGeom>
        </p:spPr>
      </p:pic>
      <p:sp>
        <p:nvSpPr>
          <p:cNvPr id="29" name="Shape 24"/>
          <p:cNvSpPr/>
          <p:nvPr/>
        </p:nvSpPr>
        <p:spPr>
          <a:xfrm>
            <a:off x="8805672" y="2825496"/>
            <a:ext cx="1499616" cy="530352"/>
          </a:xfrm>
          <a:prstGeom prst="roundRect">
            <a:avLst>
              <a:gd name="adj" fmla="val 6897"/>
            </a:avLst>
          </a:prstGeom>
          <a:solidFill>
            <a:srgbClr val="111419"/>
          </a:solidFill>
          <a:ln w="12700">
            <a:solidFill>
              <a:srgbClr val="1E2330"/>
            </a:solidFill>
            <a:prstDash val="solid"/>
          </a:ln>
        </p:spPr>
      </p:sp>
      <p:sp>
        <p:nvSpPr>
          <p:cNvPr id="30" name="Text 25"/>
          <p:cNvSpPr/>
          <p:nvPr/>
        </p:nvSpPr>
        <p:spPr>
          <a:xfrm>
            <a:off x="8878824" y="2871216"/>
            <a:ext cx="1353312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50" b="1" spc="120" kern="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ALT</a:t>
            </a:r>
            <a:endParaRPr lang="en-US" sz="550" dirty="0"/>
          </a:p>
        </p:txBody>
      </p:sp>
      <p:sp>
        <p:nvSpPr>
          <p:cNvPr id="31" name="Text 26"/>
          <p:cNvSpPr/>
          <p:nvPr/>
        </p:nvSpPr>
        <p:spPr>
          <a:xfrm>
            <a:off x="8878824" y="3026664"/>
            <a:ext cx="13533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E5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2.2 m</a:t>
            </a:r>
            <a:endParaRPr lang="en-US" sz="1100" dirty="0"/>
          </a:p>
        </p:txBody>
      </p:sp>
      <p:sp>
        <p:nvSpPr>
          <p:cNvPr id="32" name="Text 27"/>
          <p:cNvSpPr/>
          <p:nvPr/>
        </p:nvSpPr>
        <p:spPr>
          <a:xfrm>
            <a:off x="8805672" y="3456432"/>
            <a:ext cx="3072384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50" b="1" spc="150" kern="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NOTES</a:t>
            </a:r>
            <a:endParaRPr lang="en-US" sz="550" dirty="0"/>
          </a:p>
        </p:txBody>
      </p:sp>
      <p:sp>
        <p:nvSpPr>
          <p:cNvPr id="33" name="Shape 28"/>
          <p:cNvSpPr/>
          <p:nvPr/>
        </p:nvSpPr>
        <p:spPr>
          <a:xfrm>
            <a:off x="8805672" y="3657600"/>
            <a:ext cx="3072384" cy="2999232"/>
          </a:xfrm>
          <a:prstGeom prst="roundRect">
            <a:avLst>
              <a:gd name="adj" fmla="val 1220"/>
            </a:avLst>
          </a:prstGeom>
          <a:solidFill>
            <a:srgbClr val="111419"/>
          </a:solidFill>
          <a:ln w="12700">
            <a:solidFill>
              <a:srgbClr val="1E2330"/>
            </a:solidFill>
            <a:prstDash val="solid"/>
          </a:ln>
        </p:spPr>
      </p:sp>
      <p:sp>
        <p:nvSpPr>
          <p:cNvPr id="34" name="Text 29"/>
          <p:cNvSpPr/>
          <p:nvPr/>
        </p:nvSpPr>
        <p:spPr>
          <a:xfrm>
            <a:off x="8897112" y="3730752"/>
            <a:ext cx="2889504" cy="2834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D8DD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grazing area featuring retained scrub islands. Drought conditions evident.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A0C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8695944" cy="6858000"/>
          </a:xfrm>
          <a:prstGeom prst="rect">
            <a:avLst/>
          </a:prstGeom>
          <a:solidFill>
            <a:srgbClr val="050608"/>
          </a:solidFill>
          <a:ln w="12700">
            <a:solidFill>
              <a:srgbClr val="050608"/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983266"/>
            <a:ext cx="8695944" cy="4891469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8686800" y="0"/>
            <a:ext cx="9144" cy="6858000"/>
          </a:xfrm>
          <a:prstGeom prst="rect">
            <a:avLst/>
          </a:prstGeom>
          <a:solidFill>
            <a:srgbClr val="1E2330"/>
          </a:solidFill>
          <a:ln w="12700">
            <a:solidFill>
              <a:srgbClr val="1E2330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201168" y="6144768"/>
            <a:ext cx="438912" cy="438912"/>
          </a:xfrm>
          <a:prstGeom prst="ellipse">
            <a:avLst/>
          </a:prstGeom>
          <a:solidFill>
            <a:srgbClr val="FF3C6E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01168" y="6144768"/>
            <a:ext cx="43891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8805672" y="182880"/>
            <a:ext cx="3072384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b="1" spc="250" kern="0" dirty="0">
                <a:solidFill>
                  <a:srgbClr val="00E5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CAPTURE DETAILS</a:t>
            </a:r>
            <a:endParaRPr lang="en-US" sz="750" dirty="0"/>
          </a:p>
        </p:txBody>
      </p:sp>
      <p:sp>
        <p:nvSpPr>
          <p:cNvPr id="8" name="Text 5"/>
          <p:cNvSpPr/>
          <p:nvPr/>
        </p:nvSpPr>
        <p:spPr>
          <a:xfrm>
            <a:off x="8805672" y="182880"/>
            <a:ext cx="3072384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6 / 11</a:t>
            </a:r>
            <a:endParaRPr lang="en-US" sz="750" dirty="0"/>
          </a:p>
        </p:txBody>
      </p:sp>
      <p:sp>
        <p:nvSpPr>
          <p:cNvPr id="9" name="Shape 6"/>
          <p:cNvSpPr/>
          <p:nvPr/>
        </p:nvSpPr>
        <p:spPr>
          <a:xfrm>
            <a:off x="8805672" y="475488"/>
            <a:ext cx="1499616" cy="530352"/>
          </a:xfrm>
          <a:prstGeom prst="roundRect">
            <a:avLst>
              <a:gd name="adj" fmla="val 6897"/>
            </a:avLst>
          </a:prstGeom>
          <a:solidFill>
            <a:srgbClr val="111419"/>
          </a:solidFill>
          <a:ln w="12700">
            <a:solidFill>
              <a:srgbClr val="1E2330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8878824" y="521208"/>
            <a:ext cx="1353312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50" b="1" spc="120" kern="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CLOCK</a:t>
            </a:r>
            <a:endParaRPr lang="en-US" sz="550" dirty="0"/>
          </a:p>
        </p:txBody>
      </p:sp>
      <p:sp>
        <p:nvSpPr>
          <p:cNvPr id="11" name="Text 8"/>
          <p:cNvSpPr/>
          <p:nvPr/>
        </p:nvSpPr>
        <p:spPr>
          <a:xfrm>
            <a:off x="8878824" y="676656"/>
            <a:ext cx="13533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E5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3:54:19pm</a:t>
            </a:r>
            <a:endParaRPr lang="en-US" sz="1100" dirty="0"/>
          </a:p>
        </p:txBody>
      </p:sp>
      <p:sp>
        <p:nvSpPr>
          <p:cNvPr id="12" name="Shape 9"/>
          <p:cNvSpPr/>
          <p:nvPr/>
        </p:nvSpPr>
        <p:spPr>
          <a:xfrm>
            <a:off x="10378440" y="475488"/>
            <a:ext cx="1499616" cy="530352"/>
          </a:xfrm>
          <a:prstGeom prst="roundRect">
            <a:avLst>
              <a:gd name="adj" fmla="val 6897"/>
            </a:avLst>
          </a:prstGeom>
          <a:solidFill>
            <a:srgbClr val="111419"/>
          </a:solidFill>
          <a:ln w="12700">
            <a:solidFill>
              <a:srgbClr val="1E2330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10451592" y="521208"/>
            <a:ext cx="1353312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50" b="1" spc="120" kern="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FLIGHT TIME</a:t>
            </a:r>
            <a:endParaRPr lang="en-US" sz="550" dirty="0"/>
          </a:p>
        </p:txBody>
      </p:sp>
      <p:sp>
        <p:nvSpPr>
          <p:cNvPr id="14" name="Text 11"/>
          <p:cNvSpPr/>
          <p:nvPr/>
        </p:nvSpPr>
        <p:spPr>
          <a:xfrm>
            <a:off x="10451592" y="676656"/>
            <a:ext cx="13533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E5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2:58</a:t>
            </a:r>
            <a:endParaRPr lang="en-US" sz="1100" dirty="0"/>
          </a:p>
        </p:txBody>
      </p:sp>
      <p:sp>
        <p:nvSpPr>
          <p:cNvPr id="15" name="Shape 12"/>
          <p:cNvSpPr/>
          <p:nvPr/>
        </p:nvSpPr>
        <p:spPr>
          <a:xfrm>
            <a:off x="8805672" y="1051560"/>
            <a:ext cx="1499616" cy="530352"/>
          </a:xfrm>
          <a:prstGeom prst="roundRect">
            <a:avLst>
              <a:gd name="adj" fmla="val 6897"/>
            </a:avLst>
          </a:prstGeom>
          <a:solidFill>
            <a:srgbClr val="111419"/>
          </a:solidFill>
          <a:ln w="12700">
            <a:solidFill>
              <a:srgbClr val="1E2330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878824" y="1097280"/>
            <a:ext cx="1353312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50" b="1" spc="120" kern="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LAT</a:t>
            </a:r>
            <a:endParaRPr lang="en-US" sz="550" dirty="0"/>
          </a:p>
        </p:txBody>
      </p:sp>
      <p:sp>
        <p:nvSpPr>
          <p:cNvPr id="17" name="Text 14"/>
          <p:cNvSpPr/>
          <p:nvPr/>
        </p:nvSpPr>
        <p:spPr>
          <a:xfrm>
            <a:off x="8878824" y="1252728"/>
            <a:ext cx="13533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E5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51.747386</a:t>
            </a:r>
            <a:endParaRPr lang="en-US" sz="1100" dirty="0"/>
          </a:p>
        </p:txBody>
      </p:sp>
      <p:sp>
        <p:nvSpPr>
          <p:cNvPr id="18" name="Shape 15"/>
          <p:cNvSpPr/>
          <p:nvPr/>
        </p:nvSpPr>
        <p:spPr>
          <a:xfrm>
            <a:off x="10378440" y="1051560"/>
            <a:ext cx="1499616" cy="530352"/>
          </a:xfrm>
          <a:prstGeom prst="roundRect">
            <a:avLst>
              <a:gd name="adj" fmla="val 6897"/>
            </a:avLst>
          </a:prstGeom>
          <a:solidFill>
            <a:srgbClr val="111419"/>
          </a:solidFill>
          <a:ln w="12700">
            <a:solidFill>
              <a:srgbClr val="1E2330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10451592" y="1097280"/>
            <a:ext cx="1353312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50" b="1" spc="120" kern="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LON</a:t>
            </a:r>
            <a:endParaRPr lang="en-US" sz="550" dirty="0"/>
          </a:p>
        </p:txBody>
      </p:sp>
      <p:sp>
        <p:nvSpPr>
          <p:cNvPr id="20" name="Text 17"/>
          <p:cNvSpPr/>
          <p:nvPr/>
        </p:nvSpPr>
        <p:spPr>
          <a:xfrm>
            <a:off x="10451592" y="1252728"/>
            <a:ext cx="13533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E5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-0.082618</a:t>
            </a:r>
            <a:endParaRPr lang="en-US" sz="1100" dirty="0"/>
          </a:p>
        </p:txBody>
      </p:sp>
      <p:sp>
        <p:nvSpPr>
          <p:cNvPr id="21" name="Shape 18"/>
          <p:cNvSpPr/>
          <p:nvPr/>
        </p:nvSpPr>
        <p:spPr>
          <a:xfrm>
            <a:off x="8805672" y="1627632"/>
            <a:ext cx="1499616" cy="1152144"/>
          </a:xfrm>
          <a:prstGeom prst="roundRect">
            <a:avLst>
              <a:gd name="adj" fmla="val 3175"/>
            </a:avLst>
          </a:prstGeom>
          <a:solidFill>
            <a:srgbClr val="111419"/>
          </a:solidFill>
          <a:ln w="12700">
            <a:solidFill>
              <a:srgbClr val="1E2330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8878824" y="1673352"/>
            <a:ext cx="1353312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50" b="1" spc="120" kern="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CAM PITCH</a:t>
            </a:r>
            <a:endParaRPr lang="en-US" sz="550" dirty="0"/>
          </a:p>
        </p:txBody>
      </p:sp>
      <p:sp>
        <p:nvSpPr>
          <p:cNvPr id="23" name="Text 20"/>
          <p:cNvSpPr/>
          <p:nvPr/>
        </p:nvSpPr>
        <p:spPr>
          <a:xfrm>
            <a:off x="8878824" y="1828800"/>
            <a:ext cx="13533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E5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78° nadir</a:t>
            </a:r>
            <a:endParaRPr lang="en-US" sz="1100" dirty="0"/>
          </a:p>
        </p:txBody>
      </p:sp>
      <p:pic>
        <p:nvPicPr>
          <p:cNvPr id="24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74903" y="2157984"/>
            <a:ext cx="761153" cy="530352"/>
          </a:xfrm>
          <a:prstGeom prst="rect">
            <a:avLst/>
          </a:prstGeom>
        </p:spPr>
      </p:pic>
      <p:sp>
        <p:nvSpPr>
          <p:cNvPr id="25" name="Shape 21"/>
          <p:cNvSpPr/>
          <p:nvPr/>
        </p:nvSpPr>
        <p:spPr>
          <a:xfrm>
            <a:off x="10378440" y="1627632"/>
            <a:ext cx="1499616" cy="1152144"/>
          </a:xfrm>
          <a:prstGeom prst="roundRect">
            <a:avLst>
              <a:gd name="adj" fmla="val 3175"/>
            </a:avLst>
          </a:prstGeom>
          <a:solidFill>
            <a:srgbClr val="111419"/>
          </a:solidFill>
          <a:ln w="12700">
            <a:solidFill>
              <a:srgbClr val="1E2330"/>
            </a:solidFill>
            <a:prstDash val="solid"/>
          </a:ln>
        </p:spPr>
      </p:sp>
      <p:sp>
        <p:nvSpPr>
          <p:cNvPr id="26" name="Text 22"/>
          <p:cNvSpPr/>
          <p:nvPr/>
        </p:nvSpPr>
        <p:spPr>
          <a:xfrm>
            <a:off x="10451592" y="1673352"/>
            <a:ext cx="1353312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50" b="1" spc="120" kern="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CAM YAW</a:t>
            </a:r>
            <a:endParaRPr lang="en-US" sz="550" dirty="0"/>
          </a:p>
        </p:txBody>
      </p:sp>
      <p:sp>
        <p:nvSpPr>
          <p:cNvPr id="27" name="Text 23"/>
          <p:cNvSpPr/>
          <p:nvPr/>
        </p:nvSpPr>
        <p:spPr>
          <a:xfrm>
            <a:off x="10451592" y="1828800"/>
            <a:ext cx="13533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E5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213° SSW</a:t>
            </a:r>
            <a:endParaRPr lang="en-US" sz="1100" dirty="0"/>
          </a:p>
        </p:txBody>
      </p:sp>
      <p:pic>
        <p:nvPicPr>
          <p:cNvPr id="28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863072" y="2157984"/>
            <a:ext cx="530352" cy="530352"/>
          </a:xfrm>
          <a:prstGeom prst="rect">
            <a:avLst/>
          </a:prstGeom>
        </p:spPr>
      </p:pic>
      <p:sp>
        <p:nvSpPr>
          <p:cNvPr id="29" name="Shape 24"/>
          <p:cNvSpPr/>
          <p:nvPr/>
        </p:nvSpPr>
        <p:spPr>
          <a:xfrm>
            <a:off x="8805672" y="2825496"/>
            <a:ext cx="1499616" cy="530352"/>
          </a:xfrm>
          <a:prstGeom prst="roundRect">
            <a:avLst>
              <a:gd name="adj" fmla="val 6897"/>
            </a:avLst>
          </a:prstGeom>
          <a:solidFill>
            <a:srgbClr val="111419"/>
          </a:solidFill>
          <a:ln w="12700">
            <a:solidFill>
              <a:srgbClr val="1E2330"/>
            </a:solidFill>
            <a:prstDash val="solid"/>
          </a:ln>
        </p:spPr>
      </p:sp>
      <p:sp>
        <p:nvSpPr>
          <p:cNvPr id="30" name="Text 25"/>
          <p:cNvSpPr/>
          <p:nvPr/>
        </p:nvSpPr>
        <p:spPr>
          <a:xfrm>
            <a:off x="8878824" y="2871216"/>
            <a:ext cx="1353312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50" b="1" spc="120" kern="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ALT</a:t>
            </a:r>
            <a:endParaRPr lang="en-US" sz="550" dirty="0"/>
          </a:p>
        </p:txBody>
      </p:sp>
      <p:sp>
        <p:nvSpPr>
          <p:cNvPr id="31" name="Text 26"/>
          <p:cNvSpPr/>
          <p:nvPr/>
        </p:nvSpPr>
        <p:spPr>
          <a:xfrm>
            <a:off x="8878824" y="3026664"/>
            <a:ext cx="13533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E5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11.1 m</a:t>
            </a:r>
            <a:endParaRPr lang="en-US" sz="1100" dirty="0"/>
          </a:p>
        </p:txBody>
      </p:sp>
      <p:sp>
        <p:nvSpPr>
          <p:cNvPr id="32" name="Text 27"/>
          <p:cNvSpPr/>
          <p:nvPr/>
        </p:nvSpPr>
        <p:spPr>
          <a:xfrm>
            <a:off x="8805672" y="3456432"/>
            <a:ext cx="3072384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50" b="1" spc="150" kern="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NOTES</a:t>
            </a:r>
            <a:endParaRPr lang="en-US" sz="550" dirty="0"/>
          </a:p>
        </p:txBody>
      </p:sp>
      <p:sp>
        <p:nvSpPr>
          <p:cNvPr id="33" name="Shape 28"/>
          <p:cNvSpPr/>
          <p:nvPr/>
        </p:nvSpPr>
        <p:spPr>
          <a:xfrm>
            <a:off x="8805672" y="3657600"/>
            <a:ext cx="3072384" cy="2999232"/>
          </a:xfrm>
          <a:prstGeom prst="roundRect">
            <a:avLst>
              <a:gd name="adj" fmla="val 1220"/>
            </a:avLst>
          </a:prstGeom>
          <a:solidFill>
            <a:srgbClr val="111419"/>
          </a:solidFill>
          <a:ln w="12700">
            <a:solidFill>
              <a:srgbClr val="1E2330"/>
            </a:solidFill>
            <a:prstDash val="solid"/>
          </a:ln>
        </p:spPr>
      </p:sp>
      <p:sp>
        <p:nvSpPr>
          <p:cNvPr id="34" name="Text 29"/>
          <p:cNvSpPr/>
          <p:nvPr/>
        </p:nvSpPr>
        <p:spPr>
          <a:xfrm>
            <a:off x="8897112" y="3730752"/>
            <a:ext cx="2889504" cy="2834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D8DD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Looking south-southwest across the SSSI grazing compartment toward the West Car Park access point.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A0C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8695944" cy="6858000"/>
          </a:xfrm>
          <a:prstGeom prst="rect">
            <a:avLst/>
          </a:prstGeom>
          <a:solidFill>
            <a:srgbClr val="050608"/>
          </a:solidFill>
          <a:ln w="12700">
            <a:solidFill>
              <a:srgbClr val="050608"/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983266"/>
            <a:ext cx="8695944" cy="4891469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8686800" y="0"/>
            <a:ext cx="9144" cy="6858000"/>
          </a:xfrm>
          <a:prstGeom prst="rect">
            <a:avLst/>
          </a:prstGeom>
          <a:solidFill>
            <a:srgbClr val="1E2330"/>
          </a:solidFill>
          <a:ln w="12700">
            <a:solidFill>
              <a:srgbClr val="1E2330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201168" y="6144768"/>
            <a:ext cx="438912" cy="438912"/>
          </a:xfrm>
          <a:prstGeom prst="ellipse">
            <a:avLst/>
          </a:prstGeom>
          <a:solidFill>
            <a:srgbClr val="FF3C6E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01168" y="6144768"/>
            <a:ext cx="43891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8805672" y="182880"/>
            <a:ext cx="3072384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b="1" spc="250" kern="0" dirty="0">
                <a:solidFill>
                  <a:srgbClr val="00E5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CAPTURE DETAILS</a:t>
            </a:r>
            <a:endParaRPr lang="en-US" sz="750" dirty="0"/>
          </a:p>
        </p:txBody>
      </p:sp>
      <p:sp>
        <p:nvSpPr>
          <p:cNvPr id="8" name="Text 5"/>
          <p:cNvSpPr/>
          <p:nvPr/>
        </p:nvSpPr>
        <p:spPr>
          <a:xfrm>
            <a:off x="8805672" y="182880"/>
            <a:ext cx="3072384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7 / 11</a:t>
            </a:r>
            <a:endParaRPr lang="en-US" sz="750" dirty="0"/>
          </a:p>
        </p:txBody>
      </p:sp>
      <p:sp>
        <p:nvSpPr>
          <p:cNvPr id="9" name="Shape 6"/>
          <p:cNvSpPr/>
          <p:nvPr/>
        </p:nvSpPr>
        <p:spPr>
          <a:xfrm>
            <a:off x="8805672" y="475488"/>
            <a:ext cx="1499616" cy="530352"/>
          </a:xfrm>
          <a:prstGeom prst="roundRect">
            <a:avLst>
              <a:gd name="adj" fmla="val 6897"/>
            </a:avLst>
          </a:prstGeom>
          <a:solidFill>
            <a:srgbClr val="111419"/>
          </a:solidFill>
          <a:ln w="12700">
            <a:solidFill>
              <a:srgbClr val="1E2330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8878824" y="521208"/>
            <a:ext cx="1353312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50" b="1" spc="120" kern="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CLOCK</a:t>
            </a:r>
            <a:endParaRPr lang="en-US" sz="550" dirty="0"/>
          </a:p>
        </p:txBody>
      </p:sp>
      <p:sp>
        <p:nvSpPr>
          <p:cNvPr id="11" name="Text 8"/>
          <p:cNvSpPr/>
          <p:nvPr/>
        </p:nvSpPr>
        <p:spPr>
          <a:xfrm>
            <a:off x="8878824" y="676656"/>
            <a:ext cx="13533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E5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3:54:33pm</a:t>
            </a:r>
            <a:endParaRPr lang="en-US" sz="1100" dirty="0"/>
          </a:p>
        </p:txBody>
      </p:sp>
      <p:sp>
        <p:nvSpPr>
          <p:cNvPr id="12" name="Shape 9"/>
          <p:cNvSpPr/>
          <p:nvPr/>
        </p:nvSpPr>
        <p:spPr>
          <a:xfrm>
            <a:off x="10378440" y="475488"/>
            <a:ext cx="1499616" cy="530352"/>
          </a:xfrm>
          <a:prstGeom prst="roundRect">
            <a:avLst>
              <a:gd name="adj" fmla="val 6897"/>
            </a:avLst>
          </a:prstGeom>
          <a:solidFill>
            <a:srgbClr val="111419"/>
          </a:solidFill>
          <a:ln w="12700">
            <a:solidFill>
              <a:srgbClr val="1E2330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10451592" y="521208"/>
            <a:ext cx="1353312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50" b="1" spc="120" kern="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FLIGHT TIME</a:t>
            </a:r>
            <a:endParaRPr lang="en-US" sz="550" dirty="0"/>
          </a:p>
        </p:txBody>
      </p:sp>
      <p:sp>
        <p:nvSpPr>
          <p:cNvPr id="14" name="Text 11"/>
          <p:cNvSpPr/>
          <p:nvPr/>
        </p:nvSpPr>
        <p:spPr>
          <a:xfrm>
            <a:off x="10451592" y="676656"/>
            <a:ext cx="13533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E5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3:12</a:t>
            </a:r>
            <a:endParaRPr lang="en-US" sz="1100" dirty="0"/>
          </a:p>
        </p:txBody>
      </p:sp>
      <p:sp>
        <p:nvSpPr>
          <p:cNvPr id="15" name="Shape 12"/>
          <p:cNvSpPr/>
          <p:nvPr/>
        </p:nvSpPr>
        <p:spPr>
          <a:xfrm>
            <a:off x="8805672" y="1051560"/>
            <a:ext cx="1499616" cy="530352"/>
          </a:xfrm>
          <a:prstGeom prst="roundRect">
            <a:avLst>
              <a:gd name="adj" fmla="val 6897"/>
            </a:avLst>
          </a:prstGeom>
          <a:solidFill>
            <a:srgbClr val="111419"/>
          </a:solidFill>
          <a:ln w="12700">
            <a:solidFill>
              <a:srgbClr val="1E2330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878824" y="1097280"/>
            <a:ext cx="1353312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50" b="1" spc="120" kern="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LAT</a:t>
            </a:r>
            <a:endParaRPr lang="en-US" sz="550" dirty="0"/>
          </a:p>
        </p:txBody>
      </p:sp>
      <p:sp>
        <p:nvSpPr>
          <p:cNvPr id="17" name="Text 14"/>
          <p:cNvSpPr/>
          <p:nvPr/>
        </p:nvSpPr>
        <p:spPr>
          <a:xfrm>
            <a:off x="8878824" y="1252728"/>
            <a:ext cx="13533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E5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51.747252</a:t>
            </a:r>
            <a:endParaRPr lang="en-US" sz="1100" dirty="0"/>
          </a:p>
        </p:txBody>
      </p:sp>
      <p:sp>
        <p:nvSpPr>
          <p:cNvPr id="18" name="Shape 15"/>
          <p:cNvSpPr/>
          <p:nvPr/>
        </p:nvSpPr>
        <p:spPr>
          <a:xfrm>
            <a:off x="10378440" y="1051560"/>
            <a:ext cx="1499616" cy="530352"/>
          </a:xfrm>
          <a:prstGeom prst="roundRect">
            <a:avLst>
              <a:gd name="adj" fmla="val 6897"/>
            </a:avLst>
          </a:prstGeom>
          <a:solidFill>
            <a:srgbClr val="111419"/>
          </a:solidFill>
          <a:ln w="12700">
            <a:solidFill>
              <a:srgbClr val="1E2330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10451592" y="1097280"/>
            <a:ext cx="1353312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50" b="1" spc="120" kern="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LON</a:t>
            </a:r>
            <a:endParaRPr lang="en-US" sz="550" dirty="0"/>
          </a:p>
        </p:txBody>
      </p:sp>
      <p:sp>
        <p:nvSpPr>
          <p:cNvPr id="20" name="Text 17"/>
          <p:cNvSpPr/>
          <p:nvPr/>
        </p:nvSpPr>
        <p:spPr>
          <a:xfrm>
            <a:off x="10451592" y="1252728"/>
            <a:ext cx="13533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E5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-0.082899</a:t>
            </a:r>
            <a:endParaRPr lang="en-US" sz="1100" dirty="0"/>
          </a:p>
        </p:txBody>
      </p:sp>
      <p:sp>
        <p:nvSpPr>
          <p:cNvPr id="21" name="Shape 18"/>
          <p:cNvSpPr/>
          <p:nvPr/>
        </p:nvSpPr>
        <p:spPr>
          <a:xfrm>
            <a:off x="8805672" y="1627632"/>
            <a:ext cx="1499616" cy="1152144"/>
          </a:xfrm>
          <a:prstGeom prst="roundRect">
            <a:avLst>
              <a:gd name="adj" fmla="val 3175"/>
            </a:avLst>
          </a:prstGeom>
          <a:solidFill>
            <a:srgbClr val="111419"/>
          </a:solidFill>
          <a:ln w="12700">
            <a:solidFill>
              <a:srgbClr val="1E2330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8878824" y="1673352"/>
            <a:ext cx="1353312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50" b="1" spc="120" kern="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CAM PITCH</a:t>
            </a:r>
            <a:endParaRPr lang="en-US" sz="550" dirty="0"/>
          </a:p>
        </p:txBody>
      </p:sp>
      <p:sp>
        <p:nvSpPr>
          <p:cNvPr id="23" name="Text 20"/>
          <p:cNvSpPr/>
          <p:nvPr/>
        </p:nvSpPr>
        <p:spPr>
          <a:xfrm>
            <a:off x="8878824" y="1828800"/>
            <a:ext cx="13533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E5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78° nadir</a:t>
            </a:r>
            <a:endParaRPr lang="en-US" sz="1100" dirty="0"/>
          </a:p>
        </p:txBody>
      </p:sp>
      <p:pic>
        <p:nvPicPr>
          <p:cNvPr id="24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74903" y="2157984"/>
            <a:ext cx="761153" cy="530352"/>
          </a:xfrm>
          <a:prstGeom prst="rect">
            <a:avLst/>
          </a:prstGeom>
        </p:spPr>
      </p:pic>
      <p:sp>
        <p:nvSpPr>
          <p:cNvPr id="25" name="Shape 21"/>
          <p:cNvSpPr/>
          <p:nvPr/>
        </p:nvSpPr>
        <p:spPr>
          <a:xfrm>
            <a:off x="10378440" y="1627632"/>
            <a:ext cx="1499616" cy="1152144"/>
          </a:xfrm>
          <a:prstGeom prst="roundRect">
            <a:avLst>
              <a:gd name="adj" fmla="val 3175"/>
            </a:avLst>
          </a:prstGeom>
          <a:solidFill>
            <a:srgbClr val="111419"/>
          </a:solidFill>
          <a:ln w="12700">
            <a:solidFill>
              <a:srgbClr val="1E2330"/>
            </a:solidFill>
            <a:prstDash val="solid"/>
          </a:ln>
        </p:spPr>
      </p:sp>
      <p:sp>
        <p:nvSpPr>
          <p:cNvPr id="26" name="Text 22"/>
          <p:cNvSpPr/>
          <p:nvPr/>
        </p:nvSpPr>
        <p:spPr>
          <a:xfrm>
            <a:off x="10451592" y="1673352"/>
            <a:ext cx="1353312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50" b="1" spc="120" kern="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CAM YAW</a:t>
            </a:r>
            <a:endParaRPr lang="en-US" sz="550" dirty="0"/>
          </a:p>
        </p:txBody>
      </p:sp>
      <p:sp>
        <p:nvSpPr>
          <p:cNvPr id="27" name="Text 23"/>
          <p:cNvSpPr/>
          <p:nvPr/>
        </p:nvSpPr>
        <p:spPr>
          <a:xfrm>
            <a:off x="10451592" y="1828800"/>
            <a:ext cx="13533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E5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238° WSW</a:t>
            </a:r>
            <a:endParaRPr lang="en-US" sz="1100" dirty="0"/>
          </a:p>
        </p:txBody>
      </p:sp>
      <p:pic>
        <p:nvPicPr>
          <p:cNvPr id="28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863072" y="2157984"/>
            <a:ext cx="530352" cy="530352"/>
          </a:xfrm>
          <a:prstGeom prst="rect">
            <a:avLst/>
          </a:prstGeom>
        </p:spPr>
      </p:pic>
      <p:sp>
        <p:nvSpPr>
          <p:cNvPr id="29" name="Shape 24"/>
          <p:cNvSpPr/>
          <p:nvPr/>
        </p:nvSpPr>
        <p:spPr>
          <a:xfrm>
            <a:off x="8805672" y="2825496"/>
            <a:ext cx="1499616" cy="530352"/>
          </a:xfrm>
          <a:prstGeom prst="roundRect">
            <a:avLst>
              <a:gd name="adj" fmla="val 6897"/>
            </a:avLst>
          </a:prstGeom>
          <a:solidFill>
            <a:srgbClr val="111419"/>
          </a:solidFill>
          <a:ln w="12700">
            <a:solidFill>
              <a:srgbClr val="1E2330"/>
            </a:solidFill>
            <a:prstDash val="solid"/>
          </a:ln>
        </p:spPr>
      </p:sp>
      <p:sp>
        <p:nvSpPr>
          <p:cNvPr id="30" name="Text 25"/>
          <p:cNvSpPr/>
          <p:nvPr/>
        </p:nvSpPr>
        <p:spPr>
          <a:xfrm>
            <a:off x="8878824" y="2871216"/>
            <a:ext cx="1353312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50" b="1" spc="120" kern="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ALT</a:t>
            </a:r>
            <a:endParaRPr lang="en-US" sz="550" dirty="0"/>
          </a:p>
        </p:txBody>
      </p:sp>
      <p:sp>
        <p:nvSpPr>
          <p:cNvPr id="31" name="Text 26"/>
          <p:cNvSpPr/>
          <p:nvPr/>
        </p:nvSpPr>
        <p:spPr>
          <a:xfrm>
            <a:off x="8878824" y="3026664"/>
            <a:ext cx="13533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E5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4.5 m</a:t>
            </a:r>
            <a:endParaRPr lang="en-US" sz="1100" dirty="0"/>
          </a:p>
        </p:txBody>
      </p:sp>
      <p:sp>
        <p:nvSpPr>
          <p:cNvPr id="32" name="Text 27"/>
          <p:cNvSpPr/>
          <p:nvPr/>
        </p:nvSpPr>
        <p:spPr>
          <a:xfrm>
            <a:off x="8805672" y="3456432"/>
            <a:ext cx="3072384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50" b="1" spc="150" kern="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NOTES</a:t>
            </a:r>
            <a:endParaRPr lang="en-US" sz="550" dirty="0"/>
          </a:p>
        </p:txBody>
      </p:sp>
      <p:sp>
        <p:nvSpPr>
          <p:cNvPr id="33" name="Shape 28"/>
          <p:cNvSpPr/>
          <p:nvPr/>
        </p:nvSpPr>
        <p:spPr>
          <a:xfrm>
            <a:off x="8805672" y="3657600"/>
            <a:ext cx="3072384" cy="2999232"/>
          </a:xfrm>
          <a:prstGeom prst="roundRect">
            <a:avLst>
              <a:gd name="adj" fmla="val 1220"/>
            </a:avLst>
          </a:prstGeom>
          <a:solidFill>
            <a:srgbClr val="111419"/>
          </a:solidFill>
          <a:ln w="12700">
            <a:solidFill>
              <a:srgbClr val="1E2330"/>
            </a:solidFill>
            <a:prstDash val="solid"/>
          </a:ln>
        </p:spPr>
      </p:sp>
      <p:sp>
        <p:nvSpPr>
          <p:cNvPr id="34" name="Text 29"/>
          <p:cNvSpPr/>
          <p:nvPr/>
        </p:nvSpPr>
        <p:spPr>
          <a:xfrm>
            <a:off x="8897112" y="3730752"/>
            <a:ext cx="2889504" cy="2834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D8DD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Southwestern edge of the grazing compartment, View toward the West Car Park access and timber fencing/gate infrastructure bounding Compartment 6.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A0C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8695944" cy="6858000"/>
          </a:xfrm>
          <a:prstGeom prst="rect">
            <a:avLst/>
          </a:prstGeom>
          <a:solidFill>
            <a:srgbClr val="050608"/>
          </a:solidFill>
          <a:ln w="12700">
            <a:solidFill>
              <a:srgbClr val="050608"/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983266"/>
            <a:ext cx="8695944" cy="4891469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8686800" y="0"/>
            <a:ext cx="9144" cy="6858000"/>
          </a:xfrm>
          <a:prstGeom prst="rect">
            <a:avLst/>
          </a:prstGeom>
          <a:solidFill>
            <a:srgbClr val="1E2330"/>
          </a:solidFill>
          <a:ln w="12700">
            <a:solidFill>
              <a:srgbClr val="1E2330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201168" y="6144768"/>
            <a:ext cx="438912" cy="438912"/>
          </a:xfrm>
          <a:prstGeom prst="ellipse">
            <a:avLst/>
          </a:prstGeom>
          <a:solidFill>
            <a:srgbClr val="FF3C6E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01168" y="6144768"/>
            <a:ext cx="43891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8805672" y="182880"/>
            <a:ext cx="3072384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b="1" spc="250" kern="0" dirty="0">
                <a:solidFill>
                  <a:srgbClr val="00E5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CAPTURE DETAILS</a:t>
            </a:r>
            <a:endParaRPr lang="en-US" sz="750" dirty="0"/>
          </a:p>
        </p:txBody>
      </p:sp>
      <p:sp>
        <p:nvSpPr>
          <p:cNvPr id="8" name="Text 5"/>
          <p:cNvSpPr/>
          <p:nvPr/>
        </p:nvSpPr>
        <p:spPr>
          <a:xfrm>
            <a:off x="8805672" y="182880"/>
            <a:ext cx="3072384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8 / 11</a:t>
            </a:r>
            <a:endParaRPr lang="en-US" sz="750" dirty="0"/>
          </a:p>
        </p:txBody>
      </p:sp>
      <p:sp>
        <p:nvSpPr>
          <p:cNvPr id="9" name="Shape 6"/>
          <p:cNvSpPr/>
          <p:nvPr/>
        </p:nvSpPr>
        <p:spPr>
          <a:xfrm>
            <a:off x="8805672" y="475488"/>
            <a:ext cx="1499616" cy="530352"/>
          </a:xfrm>
          <a:prstGeom prst="roundRect">
            <a:avLst>
              <a:gd name="adj" fmla="val 6897"/>
            </a:avLst>
          </a:prstGeom>
          <a:solidFill>
            <a:srgbClr val="111419"/>
          </a:solidFill>
          <a:ln w="12700">
            <a:solidFill>
              <a:srgbClr val="1E2330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8878824" y="521208"/>
            <a:ext cx="1353312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50" b="1" spc="120" kern="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CLOCK</a:t>
            </a:r>
            <a:endParaRPr lang="en-US" sz="550" dirty="0"/>
          </a:p>
        </p:txBody>
      </p:sp>
      <p:sp>
        <p:nvSpPr>
          <p:cNvPr id="11" name="Text 8"/>
          <p:cNvSpPr/>
          <p:nvPr/>
        </p:nvSpPr>
        <p:spPr>
          <a:xfrm>
            <a:off x="8878824" y="676656"/>
            <a:ext cx="13533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E5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3:54:52pm</a:t>
            </a:r>
            <a:endParaRPr lang="en-US" sz="1100" dirty="0"/>
          </a:p>
        </p:txBody>
      </p:sp>
      <p:sp>
        <p:nvSpPr>
          <p:cNvPr id="12" name="Shape 9"/>
          <p:cNvSpPr/>
          <p:nvPr/>
        </p:nvSpPr>
        <p:spPr>
          <a:xfrm>
            <a:off x="10378440" y="475488"/>
            <a:ext cx="1499616" cy="530352"/>
          </a:xfrm>
          <a:prstGeom prst="roundRect">
            <a:avLst>
              <a:gd name="adj" fmla="val 6897"/>
            </a:avLst>
          </a:prstGeom>
          <a:solidFill>
            <a:srgbClr val="111419"/>
          </a:solidFill>
          <a:ln w="12700">
            <a:solidFill>
              <a:srgbClr val="1E2330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10451592" y="521208"/>
            <a:ext cx="1353312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50" b="1" spc="120" kern="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FLIGHT TIME</a:t>
            </a:r>
            <a:endParaRPr lang="en-US" sz="550" dirty="0"/>
          </a:p>
        </p:txBody>
      </p:sp>
      <p:sp>
        <p:nvSpPr>
          <p:cNvPr id="14" name="Text 11"/>
          <p:cNvSpPr/>
          <p:nvPr/>
        </p:nvSpPr>
        <p:spPr>
          <a:xfrm>
            <a:off x="10451592" y="676656"/>
            <a:ext cx="13533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E5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3:31</a:t>
            </a:r>
            <a:endParaRPr lang="en-US" sz="1100" dirty="0"/>
          </a:p>
        </p:txBody>
      </p:sp>
      <p:sp>
        <p:nvSpPr>
          <p:cNvPr id="15" name="Shape 12"/>
          <p:cNvSpPr/>
          <p:nvPr/>
        </p:nvSpPr>
        <p:spPr>
          <a:xfrm>
            <a:off x="8805672" y="1051560"/>
            <a:ext cx="1499616" cy="530352"/>
          </a:xfrm>
          <a:prstGeom prst="roundRect">
            <a:avLst>
              <a:gd name="adj" fmla="val 6897"/>
            </a:avLst>
          </a:prstGeom>
          <a:solidFill>
            <a:srgbClr val="111419"/>
          </a:solidFill>
          <a:ln w="12700">
            <a:solidFill>
              <a:srgbClr val="1E2330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878824" y="1097280"/>
            <a:ext cx="1353312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50" b="1" spc="120" kern="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LAT</a:t>
            </a:r>
            <a:endParaRPr lang="en-US" sz="550" dirty="0"/>
          </a:p>
        </p:txBody>
      </p:sp>
      <p:sp>
        <p:nvSpPr>
          <p:cNvPr id="17" name="Text 14"/>
          <p:cNvSpPr/>
          <p:nvPr/>
        </p:nvSpPr>
        <p:spPr>
          <a:xfrm>
            <a:off x="8878824" y="1252728"/>
            <a:ext cx="13533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E5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51.747187</a:t>
            </a:r>
            <a:endParaRPr lang="en-US" sz="1100" dirty="0"/>
          </a:p>
        </p:txBody>
      </p:sp>
      <p:sp>
        <p:nvSpPr>
          <p:cNvPr id="18" name="Shape 15"/>
          <p:cNvSpPr/>
          <p:nvPr/>
        </p:nvSpPr>
        <p:spPr>
          <a:xfrm>
            <a:off x="10378440" y="1051560"/>
            <a:ext cx="1499616" cy="530352"/>
          </a:xfrm>
          <a:prstGeom prst="roundRect">
            <a:avLst>
              <a:gd name="adj" fmla="val 6897"/>
            </a:avLst>
          </a:prstGeom>
          <a:solidFill>
            <a:srgbClr val="111419"/>
          </a:solidFill>
          <a:ln w="12700">
            <a:solidFill>
              <a:srgbClr val="1E2330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10451592" y="1097280"/>
            <a:ext cx="1353312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50" b="1" spc="120" kern="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LON</a:t>
            </a:r>
            <a:endParaRPr lang="en-US" sz="550" dirty="0"/>
          </a:p>
        </p:txBody>
      </p:sp>
      <p:sp>
        <p:nvSpPr>
          <p:cNvPr id="20" name="Text 17"/>
          <p:cNvSpPr/>
          <p:nvPr/>
        </p:nvSpPr>
        <p:spPr>
          <a:xfrm>
            <a:off x="10451592" y="1252728"/>
            <a:ext cx="13533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E5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-0.083098</a:t>
            </a:r>
            <a:endParaRPr lang="en-US" sz="1100" dirty="0"/>
          </a:p>
        </p:txBody>
      </p:sp>
      <p:sp>
        <p:nvSpPr>
          <p:cNvPr id="21" name="Shape 18"/>
          <p:cNvSpPr/>
          <p:nvPr/>
        </p:nvSpPr>
        <p:spPr>
          <a:xfrm>
            <a:off x="8805672" y="1627632"/>
            <a:ext cx="1499616" cy="1152144"/>
          </a:xfrm>
          <a:prstGeom prst="roundRect">
            <a:avLst>
              <a:gd name="adj" fmla="val 3175"/>
            </a:avLst>
          </a:prstGeom>
          <a:solidFill>
            <a:srgbClr val="111419"/>
          </a:solidFill>
          <a:ln w="12700">
            <a:solidFill>
              <a:srgbClr val="1E2330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8878824" y="1673352"/>
            <a:ext cx="1353312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50" b="1" spc="120" kern="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CAM PITCH</a:t>
            </a:r>
            <a:endParaRPr lang="en-US" sz="550" dirty="0"/>
          </a:p>
        </p:txBody>
      </p:sp>
      <p:sp>
        <p:nvSpPr>
          <p:cNvPr id="23" name="Text 20"/>
          <p:cNvSpPr/>
          <p:nvPr/>
        </p:nvSpPr>
        <p:spPr>
          <a:xfrm>
            <a:off x="8878824" y="1828800"/>
            <a:ext cx="13533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E5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78° nadir</a:t>
            </a:r>
            <a:endParaRPr lang="en-US" sz="1100" dirty="0"/>
          </a:p>
        </p:txBody>
      </p:sp>
      <p:pic>
        <p:nvPicPr>
          <p:cNvPr id="24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74903" y="2157984"/>
            <a:ext cx="761153" cy="530352"/>
          </a:xfrm>
          <a:prstGeom prst="rect">
            <a:avLst/>
          </a:prstGeom>
        </p:spPr>
      </p:pic>
      <p:sp>
        <p:nvSpPr>
          <p:cNvPr id="25" name="Shape 21"/>
          <p:cNvSpPr/>
          <p:nvPr/>
        </p:nvSpPr>
        <p:spPr>
          <a:xfrm>
            <a:off x="10378440" y="1627632"/>
            <a:ext cx="1499616" cy="1152144"/>
          </a:xfrm>
          <a:prstGeom prst="roundRect">
            <a:avLst>
              <a:gd name="adj" fmla="val 3175"/>
            </a:avLst>
          </a:prstGeom>
          <a:solidFill>
            <a:srgbClr val="111419"/>
          </a:solidFill>
          <a:ln w="12700">
            <a:solidFill>
              <a:srgbClr val="1E2330"/>
            </a:solidFill>
            <a:prstDash val="solid"/>
          </a:ln>
        </p:spPr>
      </p:sp>
      <p:sp>
        <p:nvSpPr>
          <p:cNvPr id="26" name="Text 22"/>
          <p:cNvSpPr/>
          <p:nvPr/>
        </p:nvSpPr>
        <p:spPr>
          <a:xfrm>
            <a:off x="10451592" y="1673352"/>
            <a:ext cx="1353312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50" b="1" spc="120" kern="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CAM YAW</a:t>
            </a:r>
            <a:endParaRPr lang="en-US" sz="550" dirty="0"/>
          </a:p>
        </p:txBody>
      </p:sp>
      <p:sp>
        <p:nvSpPr>
          <p:cNvPr id="27" name="Text 23"/>
          <p:cNvSpPr/>
          <p:nvPr/>
        </p:nvSpPr>
        <p:spPr>
          <a:xfrm>
            <a:off x="10451592" y="1828800"/>
            <a:ext cx="13533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E5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26° NNE</a:t>
            </a:r>
            <a:endParaRPr lang="en-US" sz="1100" dirty="0"/>
          </a:p>
        </p:txBody>
      </p:sp>
      <p:pic>
        <p:nvPicPr>
          <p:cNvPr id="28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863072" y="2157984"/>
            <a:ext cx="530352" cy="530352"/>
          </a:xfrm>
          <a:prstGeom prst="rect">
            <a:avLst/>
          </a:prstGeom>
        </p:spPr>
      </p:pic>
      <p:sp>
        <p:nvSpPr>
          <p:cNvPr id="29" name="Shape 24"/>
          <p:cNvSpPr/>
          <p:nvPr/>
        </p:nvSpPr>
        <p:spPr>
          <a:xfrm>
            <a:off x="8805672" y="2825496"/>
            <a:ext cx="1499616" cy="530352"/>
          </a:xfrm>
          <a:prstGeom prst="roundRect">
            <a:avLst>
              <a:gd name="adj" fmla="val 6897"/>
            </a:avLst>
          </a:prstGeom>
          <a:solidFill>
            <a:srgbClr val="111419"/>
          </a:solidFill>
          <a:ln w="12700">
            <a:solidFill>
              <a:srgbClr val="1E2330"/>
            </a:solidFill>
            <a:prstDash val="solid"/>
          </a:ln>
        </p:spPr>
      </p:sp>
      <p:sp>
        <p:nvSpPr>
          <p:cNvPr id="30" name="Text 25"/>
          <p:cNvSpPr/>
          <p:nvPr/>
        </p:nvSpPr>
        <p:spPr>
          <a:xfrm>
            <a:off x="8878824" y="2871216"/>
            <a:ext cx="1353312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50" b="1" spc="120" kern="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ALT</a:t>
            </a:r>
            <a:endParaRPr lang="en-US" sz="550" dirty="0"/>
          </a:p>
        </p:txBody>
      </p:sp>
      <p:sp>
        <p:nvSpPr>
          <p:cNvPr id="31" name="Text 26"/>
          <p:cNvSpPr/>
          <p:nvPr/>
        </p:nvSpPr>
        <p:spPr>
          <a:xfrm>
            <a:off x="8878824" y="3026664"/>
            <a:ext cx="13533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E5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6.8 m</a:t>
            </a:r>
            <a:endParaRPr lang="en-US" sz="1100" dirty="0"/>
          </a:p>
        </p:txBody>
      </p:sp>
      <p:sp>
        <p:nvSpPr>
          <p:cNvPr id="32" name="Text 27"/>
          <p:cNvSpPr/>
          <p:nvPr/>
        </p:nvSpPr>
        <p:spPr>
          <a:xfrm>
            <a:off x="8805672" y="3456432"/>
            <a:ext cx="3072384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50" b="1" spc="150" kern="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NOTES</a:t>
            </a:r>
            <a:endParaRPr lang="en-US" sz="550" dirty="0"/>
          </a:p>
        </p:txBody>
      </p:sp>
      <p:sp>
        <p:nvSpPr>
          <p:cNvPr id="33" name="Shape 28"/>
          <p:cNvSpPr/>
          <p:nvPr/>
        </p:nvSpPr>
        <p:spPr>
          <a:xfrm>
            <a:off x="8805672" y="3657600"/>
            <a:ext cx="3072384" cy="2999232"/>
          </a:xfrm>
          <a:prstGeom prst="roundRect">
            <a:avLst>
              <a:gd name="adj" fmla="val 1220"/>
            </a:avLst>
          </a:prstGeom>
          <a:solidFill>
            <a:srgbClr val="111419"/>
          </a:solidFill>
          <a:ln w="12700">
            <a:solidFill>
              <a:srgbClr val="1E2330"/>
            </a:solidFill>
            <a:prstDash val="solid"/>
          </a:ln>
        </p:spPr>
      </p:sp>
      <p:sp>
        <p:nvSpPr>
          <p:cNvPr id="34" name="Text 29"/>
          <p:cNvSpPr/>
          <p:nvPr/>
        </p:nvSpPr>
        <p:spPr>
          <a:xfrm>
            <a:off x="8897112" y="3730752"/>
            <a:ext cx="2889504" cy="2834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D8DD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Overview of Compartment 6 looking north-northeast, illustrating the developing mosaic of acid grassland and recovering scrub under late summer conditions.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A0C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8695944" cy="6858000"/>
          </a:xfrm>
          <a:prstGeom prst="rect">
            <a:avLst/>
          </a:prstGeom>
          <a:solidFill>
            <a:srgbClr val="050608"/>
          </a:solidFill>
          <a:ln w="12700">
            <a:solidFill>
              <a:srgbClr val="050608"/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983266"/>
            <a:ext cx="8695944" cy="4891469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8686800" y="0"/>
            <a:ext cx="9144" cy="6858000"/>
          </a:xfrm>
          <a:prstGeom prst="rect">
            <a:avLst/>
          </a:prstGeom>
          <a:solidFill>
            <a:srgbClr val="1E2330"/>
          </a:solidFill>
          <a:ln w="12700">
            <a:solidFill>
              <a:srgbClr val="1E2330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201168" y="6144768"/>
            <a:ext cx="438912" cy="438912"/>
          </a:xfrm>
          <a:prstGeom prst="ellipse">
            <a:avLst/>
          </a:prstGeom>
          <a:solidFill>
            <a:srgbClr val="FF3C6E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01168" y="6144768"/>
            <a:ext cx="43891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8805672" y="182880"/>
            <a:ext cx="3072384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b="1" spc="250" kern="0" dirty="0">
                <a:solidFill>
                  <a:srgbClr val="00E5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CAPTURE DETAILS</a:t>
            </a:r>
            <a:endParaRPr lang="en-US" sz="750" dirty="0"/>
          </a:p>
        </p:txBody>
      </p:sp>
      <p:sp>
        <p:nvSpPr>
          <p:cNvPr id="8" name="Text 5"/>
          <p:cNvSpPr/>
          <p:nvPr/>
        </p:nvSpPr>
        <p:spPr>
          <a:xfrm>
            <a:off x="8805672" y="182880"/>
            <a:ext cx="3072384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9 / 11</a:t>
            </a:r>
            <a:endParaRPr lang="en-US" sz="750" dirty="0"/>
          </a:p>
        </p:txBody>
      </p:sp>
      <p:sp>
        <p:nvSpPr>
          <p:cNvPr id="9" name="Shape 6"/>
          <p:cNvSpPr/>
          <p:nvPr/>
        </p:nvSpPr>
        <p:spPr>
          <a:xfrm>
            <a:off x="8805672" y="475488"/>
            <a:ext cx="1499616" cy="530352"/>
          </a:xfrm>
          <a:prstGeom prst="roundRect">
            <a:avLst>
              <a:gd name="adj" fmla="val 6897"/>
            </a:avLst>
          </a:prstGeom>
          <a:solidFill>
            <a:srgbClr val="111419"/>
          </a:solidFill>
          <a:ln w="12700">
            <a:solidFill>
              <a:srgbClr val="1E2330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8878824" y="521208"/>
            <a:ext cx="1353312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50" b="1" spc="120" kern="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CLOCK</a:t>
            </a:r>
            <a:endParaRPr lang="en-US" sz="550" dirty="0"/>
          </a:p>
        </p:txBody>
      </p:sp>
      <p:sp>
        <p:nvSpPr>
          <p:cNvPr id="11" name="Text 8"/>
          <p:cNvSpPr/>
          <p:nvPr/>
        </p:nvSpPr>
        <p:spPr>
          <a:xfrm>
            <a:off x="8878824" y="676656"/>
            <a:ext cx="13533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E5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3:55:10pm</a:t>
            </a:r>
            <a:endParaRPr lang="en-US" sz="1100" dirty="0"/>
          </a:p>
        </p:txBody>
      </p:sp>
      <p:sp>
        <p:nvSpPr>
          <p:cNvPr id="12" name="Shape 9"/>
          <p:cNvSpPr/>
          <p:nvPr/>
        </p:nvSpPr>
        <p:spPr>
          <a:xfrm>
            <a:off x="10378440" y="475488"/>
            <a:ext cx="1499616" cy="530352"/>
          </a:xfrm>
          <a:prstGeom prst="roundRect">
            <a:avLst>
              <a:gd name="adj" fmla="val 6897"/>
            </a:avLst>
          </a:prstGeom>
          <a:solidFill>
            <a:srgbClr val="111419"/>
          </a:solidFill>
          <a:ln w="12700">
            <a:solidFill>
              <a:srgbClr val="1E2330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10451592" y="521208"/>
            <a:ext cx="1353312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50" b="1" spc="120" kern="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FLIGHT TIME</a:t>
            </a:r>
            <a:endParaRPr lang="en-US" sz="550" dirty="0"/>
          </a:p>
        </p:txBody>
      </p:sp>
      <p:sp>
        <p:nvSpPr>
          <p:cNvPr id="14" name="Text 11"/>
          <p:cNvSpPr/>
          <p:nvPr/>
        </p:nvSpPr>
        <p:spPr>
          <a:xfrm>
            <a:off x="10451592" y="676656"/>
            <a:ext cx="13533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E5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3:49</a:t>
            </a:r>
            <a:endParaRPr lang="en-US" sz="1100" dirty="0"/>
          </a:p>
        </p:txBody>
      </p:sp>
      <p:sp>
        <p:nvSpPr>
          <p:cNvPr id="15" name="Shape 12"/>
          <p:cNvSpPr/>
          <p:nvPr/>
        </p:nvSpPr>
        <p:spPr>
          <a:xfrm>
            <a:off x="8805672" y="1051560"/>
            <a:ext cx="1499616" cy="530352"/>
          </a:xfrm>
          <a:prstGeom prst="roundRect">
            <a:avLst>
              <a:gd name="adj" fmla="val 6897"/>
            </a:avLst>
          </a:prstGeom>
          <a:solidFill>
            <a:srgbClr val="111419"/>
          </a:solidFill>
          <a:ln w="12700">
            <a:solidFill>
              <a:srgbClr val="1E2330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878824" y="1097280"/>
            <a:ext cx="1353312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50" b="1" spc="120" kern="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LAT</a:t>
            </a:r>
            <a:endParaRPr lang="en-US" sz="550" dirty="0"/>
          </a:p>
        </p:txBody>
      </p:sp>
      <p:sp>
        <p:nvSpPr>
          <p:cNvPr id="17" name="Text 14"/>
          <p:cNvSpPr/>
          <p:nvPr/>
        </p:nvSpPr>
        <p:spPr>
          <a:xfrm>
            <a:off x="8878824" y="1252728"/>
            <a:ext cx="13533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E5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51.747259</a:t>
            </a:r>
            <a:endParaRPr lang="en-US" sz="1100" dirty="0"/>
          </a:p>
        </p:txBody>
      </p:sp>
      <p:sp>
        <p:nvSpPr>
          <p:cNvPr id="18" name="Shape 15"/>
          <p:cNvSpPr/>
          <p:nvPr/>
        </p:nvSpPr>
        <p:spPr>
          <a:xfrm>
            <a:off x="10378440" y="1051560"/>
            <a:ext cx="1499616" cy="530352"/>
          </a:xfrm>
          <a:prstGeom prst="roundRect">
            <a:avLst>
              <a:gd name="adj" fmla="val 6897"/>
            </a:avLst>
          </a:prstGeom>
          <a:solidFill>
            <a:srgbClr val="111419"/>
          </a:solidFill>
          <a:ln w="12700">
            <a:solidFill>
              <a:srgbClr val="1E2330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10451592" y="1097280"/>
            <a:ext cx="1353312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50" b="1" spc="120" kern="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LON</a:t>
            </a:r>
            <a:endParaRPr lang="en-US" sz="550" dirty="0"/>
          </a:p>
        </p:txBody>
      </p:sp>
      <p:sp>
        <p:nvSpPr>
          <p:cNvPr id="20" name="Text 17"/>
          <p:cNvSpPr/>
          <p:nvPr/>
        </p:nvSpPr>
        <p:spPr>
          <a:xfrm>
            <a:off x="10451592" y="1252728"/>
            <a:ext cx="13533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E5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-0.082947</a:t>
            </a:r>
            <a:endParaRPr lang="en-US" sz="1100" dirty="0"/>
          </a:p>
        </p:txBody>
      </p:sp>
      <p:sp>
        <p:nvSpPr>
          <p:cNvPr id="21" name="Shape 18"/>
          <p:cNvSpPr/>
          <p:nvPr/>
        </p:nvSpPr>
        <p:spPr>
          <a:xfrm>
            <a:off x="8805672" y="1627632"/>
            <a:ext cx="1499616" cy="1152144"/>
          </a:xfrm>
          <a:prstGeom prst="roundRect">
            <a:avLst>
              <a:gd name="adj" fmla="val 3175"/>
            </a:avLst>
          </a:prstGeom>
          <a:solidFill>
            <a:srgbClr val="111419"/>
          </a:solidFill>
          <a:ln w="12700">
            <a:solidFill>
              <a:srgbClr val="1E2330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8878824" y="1673352"/>
            <a:ext cx="1353312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50" b="1" spc="120" kern="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CAM PITCH</a:t>
            </a:r>
            <a:endParaRPr lang="en-US" sz="550" dirty="0"/>
          </a:p>
        </p:txBody>
      </p:sp>
      <p:sp>
        <p:nvSpPr>
          <p:cNvPr id="23" name="Text 20"/>
          <p:cNvSpPr/>
          <p:nvPr/>
        </p:nvSpPr>
        <p:spPr>
          <a:xfrm>
            <a:off x="8878824" y="1828800"/>
            <a:ext cx="13533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E5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60° nadir</a:t>
            </a:r>
            <a:endParaRPr lang="en-US" sz="1100" dirty="0"/>
          </a:p>
        </p:txBody>
      </p:sp>
      <p:pic>
        <p:nvPicPr>
          <p:cNvPr id="24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74903" y="2157984"/>
            <a:ext cx="761153" cy="530352"/>
          </a:xfrm>
          <a:prstGeom prst="rect">
            <a:avLst/>
          </a:prstGeom>
        </p:spPr>
      </p:pic>
      <p:sp>
        <p:nvSpPr>
          <p:cNvPr id="25" name="Shape 21"/>
          <p:cNvSpPr/>
          <p:nvPr/>
        </p:nvSpPr>
        <p:spPr>
          <a:xfrm>
            <a:off x="10378440" y="1627632"/>
            <a:ext cx="1499616" cy="1152144"/>
          </a:xfrm>
          <a:prstGeom prst="roundRect">
            <a:avLst>
              <a:gd name="adj" fmla="val 3175"/>
            </a:avLst>
          </a:prstGeom>
          <a:solidFill>
            <a:srgbClr val="111419"/>
          </a:solidFill>
          <a:ln w="12700">
            <a:solidFill>
              <a:srgbClr val="1E2330"/>
            </a:solidFill>
            <a:prstDash val="solid"/>
          </a:ln>
        </p:spPr>
      </p:sp>
      <p:sp>
        <p:nvSpPr>
          <p:cNvPr id="26" name="Text 22"/>
          <p:cNvSpPr/>
          <p:nvPr/>
        </p:nvSpPr>
        <p:spPr>
          <a:xfrm>
            <a:off x="10451592" y="1673352"/>
            <a:ext cx="1353312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50" b="1" spc="120" kern="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CAM YAW</a:t>
            </a:r>
            <a:endParaRPr lang="en-US" sz="550" dirty="0"/>
          </a:p>
        </p:txBody>
      </p:sp>
      <p:sp>
        <p:nvSpPr>
          <p:cNvPr id="27" name="Text 23"/>
          <p:cNvSpPr/>
          <p:nvPr/>
        </p:nvSpPr>
        <p:spPr>
          <a:xfrm>
            <a:off x="10451592" y="1828800"/>
            <a:ext cx="13533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E5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55° NE</a:t>
            </a:r>
            <a:endParaRPr lang="en-US" sz="1100" dirty="0"/>
          </a:p>
        </p:txBody>
      </p:sp>
      <p:pic>
        <p:nvPicPr>
          <p:cNvPr id="28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863072" y="2157984"/>
            <a:ext cx="530352" cy="530352"/>
          </a:xfrm>
          <a:prstGeom prst="rect">
            <a:avLst/>
          </a:prstGeom>
        </p:spPr>
      </p:pic>
      <p:sp>
        <p:nvSpPr>
          <p:cNvPr id="29" name="Shape 24"/>
          <p:cNvSpPr/>
          <p:nvPr/>
        </p:nvSpPr>
        <p:spPr>
          <a:xfrm>
            <a:off x="8805672" y="2825496"/>
            <a:ext cx="1499616" cy="530352"/>
          </a:xfrm>
          <a:prstGeom prst="roundRect">
            <a:avLst>
              <a:gd name="adj" fmla="val 6897"/>
            </a:avLst>
          </a:prstGeom>
          <a:solidFill>
            <a:srgbClr val="111419"/>
          </a:solidFill>
          <a:ln w="12700">
            <a:solidFill>
              <a:srgbClr val="1E2330"/>
            </a:solidFill>
            <a:prstDash val="solid"/>
          </a:ln>
        </p:spPr>
      </p:sp>
      <p:sp>
        <p:nvSpPr>
          <p:cNvPr id="30" name="Text 25"/>
          <p:cNvSpPr/>
          <p:nvPr/>
        </p:nvSpPr>
        <p:spPr>
          <a:xfrm>
            <a:off x="8878824" y="2871216"/>
            <a:ext cx="1353312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50" b="1" spc="120" kern="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ALT</a:t>
            </a:r>
            <a:endParaRPr lang="en-US" sz="550" dirty="0"/>
          </a:p>
        </p:txBody>
      </p:sp>
      <p:sp>
        <p:nvSpPr>
          <p:cNvPr id="31" name="Text 26"/>
          <p:cNvSpPr/>
          <p:nvPr/>
        </p:nvSpPr>
        <p:spPr>
          <a:xfrm>
            <a:off x="8878824" y="3026664"/>
            <a:ext cx="13533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E5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17.7 m</a:t>
            </a:r>
            <a:endParaRPr lang="en-US" sz="1100" dirty="0"/>
          </a:p>
        </p:txBody>
      </p:sp>
      <p:sp>
        <p:nvSpPr>
          <p:cNvPr id="32" name="Text 27"/>
          <p:cNvSpPr/>
          <p:nvPr/>
        </p:nvSpPr>
        <p:spPr>
          <a:xfrm>
            <a:off x="8805672" y="3456432"/>
            <a:ext cx="3072384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50" b="1" spc="150" kern="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NOTES</a:t>
            </a:r>
            <a:endParaRPr lang="en-US" sz="550" dirty="0"/>
          </a:p>
        </p:txBody>
      </p:sp>
      <p:sp>
        <p:nvSpPr>
          <p:cNvPr id="33" name="Shape 28"/>
          <p:cNvSpPr/>
          <p:nvPr/>
        </p:nvSpPr>
        <p:spPr>
          <a:xfrm>
            <a:off x="8805672" y="3657600"/>
            <a:ext cx="3072384" cy="2999232"/>
          </a:xfrm>
          <a:prstGeom prst="roundRect">
            <a:avLst>
              <a:gd name="adj" fmla="val 1220"/>
            </a:avLst>
          </a:prstGeom>
          <a:solidFill>
            <a:srgbClr val="111419"/>
          </a:solidFill>
          <a:ln w="12700">
            <a:solidFill>
              <a:srgbClr val="1E2330"/>
            </a:solidFill>
            <a:prstDash val="solid"/>
          </a:ln>
        </p:spPr>
      </p:sp>
      <p:sp>
        <p:nvSpPr>
          <p:cNvPr id="34" name="Text 29"/>
          <p:cNvSpPr/>
          <p:nvPr/>
        </p:nvSpPr>
        <p:spPr>
          <a:xfrm>
            <a:off x="8897112" y="3730752"/>
            <a:ext cx="2889504" cy="2834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D8DD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Overview of Compartment 6 looking northeast, illustrating the dry channel alignment of the Spital Brook headwaters during late summer drought conditions.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A0C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8695944" cy="6858000"/>
          </a:xfrm>
          <a:prstGeom prst="rect">
            <a:avLst/>
          </a:prstGeom>
          <a:solidFill>
            <a:srgbClr val="050608"/>
          </a:solidFill>
          <a:ln w="12700">
            <a:solidFill>
              <a:srgbClr val="050608"/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983266"/>
            <a:ext cx="8695944" cy="4891469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8686800" y="0"/>
            <a:ext cx="9144" cy="6858000"/>
          </a:xfrm>
          <a:prstGeom prst="rect">
            <a:avLst/>
          </a:prstGeom>
          <a:solidFill>
            <a:srgbClr val="1E2330"/>
          </a:solidFill>
          <a:ln w="12700">
            <a:solidFill>
              <a:srgbClr val="1E2330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201168" y="6144768"/>
            <a:ext cx="438912" cy="438912"/>
          </a:xfrm>
          <a:prstGeom prst="ellipse">
            <a:avLst/>
          </a:prstGeom>
          <a:solidFill>
            <a:srgbClr val="FF3C6E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01168" y="6144768"/>
            <a:ext cx="43891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8805672" y="182880"/>
            <a:ext cx="3072384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b="1" spc="250" kern="0" dirty="0">
                <a:solidFill>
                  <a:srgbClr val="00E5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CAPTURE DETAILS</a:t>
            </a:r>
            <a:endParaRPr lang="en-US" sz="750" dirty="0"/>
          </a:p>
        </p:txBody>
      </p:sp>
      <p:sp>
        <p:nvSpPr>
          <p:cNvPr id="8" name="Text 5"/>
          <p:cNvSpPr/>
          <p:nvPr/>
        </p:nvSpPr>
        <p:spPr>
          <a:xfrm>
            <a:off x="8805672" y="182880"/>
            <a:ext cx="3072384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10 / 11</a:t>
            </a:r>
            <a:endParaRPr lang="en-US" sz="750" dirty="0"/>
          </a:p>
        </p:txBody>
      </p:sp>
      <p:sp>
        <p:nvSpPr>
          <p:cNvPr id="9" name="Shape 6"/>
          <p:cNvSpPr/>
          <p:nvPr/>
        </p:nvSpPr>
        <p:spPr>
          <a:xfrm>
            <a:off x="8805672" y="475488"/>
            <a:ext cx="1499616" cy="530352"/>
          </a:xfrm>
          <a:prstGeom prst="roundRect">
            <a:avLst>
              <a:gd name="adj" fmla="val 6897"/>
            </a:avLst>
          </a:prstGeom>
          <a:solidFill>
            <a:srgbClr val="111419"/>
          </a:solidFill>
          <a:ln w="12700">
            <a:solidFill>
              <a:srgbClr val="1E2330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8878824" y="521208"/>
            <a:ext cx="1353312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50" b="1" spc="120" kern="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CLOCK</a:t>
            </a:r>
            <a:endParaRPr lang="en-US" sz="550" dirty="0"/>
          </a:p>
        </p:txBody>
      </p:sp>
      <p:sp>
        <p:nvSpPr>
          <p:cNvPr id="11" name="Text 8"/>
          <p:cNvSpPr/>
          <p:nvPr/>
        </p:nvSpPr>
        <p:spPr>
          <a:xfrm>
            <a:off x="8878824" y="676656"/>
            <a:ext cx="13533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E5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3:55:23pm</a:t>
            </a:r>
            <a:endParaRPr lang="en-US" sz="1100" dirty="0"/>
          </a:p>
        </p:txBody>
      </p:sp>
      <p:sp>
        <p:nvSpPr>
          <p:cNvPr id="12" name="Shape 9"/>
          <p:cNvSpPr/>
          <p:nvPr/>
        </p:nvSpPr>
        <p:spPr>
          <a:xfrm>
            <a:off x="10378440" y="475488"/>
            <a:ext cx="1499616" cy="530352"/>
          </a:xfrm>
          <a:prstGeom prst="roundRect">
            <a:avLst>
              <a:gd name="adj" fmla="val 6897"/>
            </a:avLst>
          </a:prstGeom>
          <a:solidFill>
            <a:srgbClr val="111419"/>
          </a:solidFill>
          <a:ln w="12700">
            <a:solidFill>
              <a:srgbClr val="1E2330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10451592" y="521208"/>
            <a:ext cx="1353312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50" b="1" spc="120" kern="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FLIGHT TIME</a:t>
            </a:r>
            <a:endParaRPr lang="en-US" sz="550" dirty="0"/>
          </a:p>
        </p:txBody>
      </p:sp>
      <p:sp>
        <p:nvSpPr>
          <p:cNvPr id="14" name="Text 11"/>
          <p:cNvSpPr/>
          <p:nvPr/>
        </p:nvSpPr>
        <p:spPr>
          <a:xfrm>
            <a:off x="10451592" y="676656"/>
            <a:ext cx="13533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E5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4:02</a:t>
            </a:r>
            <a:endParaRPr lang="en-US" sz="1100" dirty="0"/>
          </a:p>
        </p:txBody>
      </p:sp>
      <p:sp>
        <p:nvSpPr>
          <p:cNvPr id="15" name="Shape 12"/>
          <p:cNvSpPr/>
          <p:nvPr/>
        </p:nvSpPr>
        <p:spPr>
          <a:xfrm>
            <a:off x="8805672" y="1051560"/>
            <a:ext cx="1499616" cy="530352"/>
          </a:xfrm>
          <a:prstGeom prst="roundRect">
            <a:avLst>
              <a:gd name="adj" fmla="val 6897"/>
            </a:avLst>
          </a:prstGeom>
          <a:solidFill>
            <a:srgbClr val="111419"/>
          </a:solidFill>
          <a:ln w="12700">
            <a:solidFill>
              <a:srgbClr val="1E2330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878824" y="1097280"/>
            <a:ext cx="1353312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50" b="1" spc="120" kern="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LAT</a:t>
            </a:r>
            <a:endParaRPr lang="en-US" sz="550" dirty="0"/>
          </a:p>
        </p:txBody>
      </p:sp>
      <p:sp>
        <p:nvSpPr>
          <p:cNvPr id="17" name="Text 14"/>
          <p:cNvSpPr/>
          <p:nvPr/>
        </p:nvSpPr>
        <p:spPr>
          <a:xfrm>
            <a:off x="8878824" y="1252728"/>
            <a:ext cx="13533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E5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51.747438</a:t>
            </a:r>
            <a:endParaRPr lang="en-US" sz="1100" dirty="0"/>
          </a:p>
        </p:txBody>
      </p:sp>
      <p:sp>
        <p:nvSpPr>
          <p:cNvPr id="18" name="Shape 15"/>
          <p:cNvSpPr/>
          <p:nvPr/>
        </p:nvSpPr>
        <p:spPr>
          <a:xfrm>
            <a:off x="10378440" y="1051560"/>
            <a:ext cx="1499616" cy="530352"/>
          </a:xfrm>
          <a:prstGeom prst="roundRect">
            <a:avLst>
              <a:gd name="adj" fmla="val 6897"/>
            </a:avLst>
          </a:prstGeom>
          <a:solidFill>
            <a:srgbClr val="111419"/>
          </a:solidFill>
          <a:ln w="12700">
            <a:solidFill>
              <a:srgbClr val="1E2330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10451592" y="1097280"/>
            <a:ext cx="1353312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50" b="1" spc="120" kern="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LON</a:t>
            </a:r>
            <a:endParaRPr lang="en-US" sz="550" dirty="0"/>
          </a:p>
        </p:txBody>
      </p:sp>
      <p:sp>
        <p:nvSpPr>
          <p:cNvPr id="20" name="Text 17"/>
          <p:cNvSpPr/>
          <p:nvPr/>
        </p:nvSpPr>
        <p:spPr>
          <a:xfrm>
            <a:off x="10451592" y="1252728"/>
            <a:ext cx="13533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E5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-0.082582</a:t>
            </a:r>
            <a:endParaRPr lang="en-US" sz="1100" dirty="0"/>
          </a:p>
        </p:txBody>
      </p:sp>
      <p:sp>
        <p:nvSpPr>
          <p:cNvPr id="21" name="Shape 18"/>
          <p:cNvSpPr/>
          <p:nvPr/>
        </p:nvSpPr>
        <p:spPr>
          <a:xfrm>
            <a:off x="8805672" y="1627632"/>
            <a:ext cx="1499616" cy="1152144"/>
          </a:xfrm>
          <a:prstGeom prst="roundRect">
            <a:avLst>
              <a:gd name="adj" fmla="val 3175"/>
            </a:avLst>
          </a:prstGeom>
          <a:solidFill>
            <a:srgbClr val="111419"/>
          </a:solidFill>
          <a:ln w="12700">
            <a:solidFill>
              <a:srgbClr val="1E2330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8878824" y="1673352"/>
            <a:ext cx="1353312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50" b="1" spc="120" kern="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CAM PITCH</a:t>
            </a:r>
            <a:endParaRPr lang="en-US" sz="550" dirty="0"/>
          </a:p>
        </p:txBody>
      </p:sp>
      <p:sp>
        <p:nvSpPr>
          <p:cNvPr id="23" name="Text 20"/>
          <p:cNvSpPr/>
          <p:nvPr/>
        </p:nvSpPr>
        <p:spPr>
          <a:xfrm>
            <a:off x="8878824" y="1828800"/>
            <a:ext cx="13533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E5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56° nadir</a:t>
            </a:r>
            <a:endParaRPr lang="en-US" sz="1100" dirty="0"/>
          </a:p>
        </p:txBody>
      </p:sp>
      <p:pic>
        <p:nvPicPr>
          <p:cNvPr id="24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74903" y="2157984"/>
            <a:ext cx="761153" cy="530352"/>
          </a:xfrm>
          <a:prstGeom prst="rect">
            <a:avLst/>
          </a:prstGeom>
        </p:spPr>
      </p:pic>
      <p:sp>
        <p:nvSpPr>
          <p:cNvPr id="25" name="Shape 21"/>
          <p:cNvSpPr/>
          <p:nvPr/>
        </p:nvSpPr>
        <p:spPr>
          <a:xfrm>
            <a:off x="10378440" y="1627632"/>
            <a:ext cx="1499616" cy="1152144"/>
          </a:xfrm>
          <a:prstGeom prst="roundRect">
            <a:avLst>
              <a:gd name="adj" fmla="val 3175"/>
            </a:avLst>
          </a:prstGeom>
          <a:solidFill>
            <a:srgbClr val="111419"/>
          </a:solidFill>
          <a:ln w="12700">
            <a:solidFill>
              <a:srgbClr val="1E2330"/>
            </a:solidFill>
            <a:prstDash val="solid"/>
          </a:ln>
        </p:spPr>
      </p:sp>
      <p:sp>
        <p:nvSpPr>
          <p:cNvPr id="26" name="Text 22"/>
          <p:cNvSpPr/>
          <p:nvPr/>
        </p:nvSpPr>
        <p:spPr>
          <a:xfrm>
            <a:off x="10451592" y="1673352"/>
            <a:ext cx="1353312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50" b="1" spc="120" kern="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CAM YAW</a:t>
            </a:r>
            <a:endParaRPr lang="en-US" sz="550" dirty="0"/>
          </a:p>
        </p:txBody>
      </p:sp>
      <p:sp>
        <p:nvSpPr>
          <p:cNvPr id="27" name="Text 23"/>
          <p:cNvSpPr/>
          <p:nvPr/>
        </p:nvSpPr>
        <p:spPr>
          <a:xfrm>
            <a:off x="10451592" y="1828800"/>
            <a:ext cx="13533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E5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56° NE</a:t>
            </a:r>
            <a:endParaRPr lang="en-US" sz="1100" dirty="0"/>
          </a:p>
        </p:txBody>
      </p:sp>
      <p:pic>
        <p:nvPicPr>
          <p:cNvPr id="28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863072" y="2157984"/>
            <a:ext cx="530352" cy="530352"/>
          </a:xfrm>
          <a:prstGeom prst="rect">
            <a:avLst/>
          </a:prstGeom>
        </p:spPr>
      </p:pic>
      <p:sp>
        <p:nvSpPr>
          <p:cNvPr id="29" name="Shape 24"/>
          <p:cNvSpPr/>
          <p:nvPr/>
        </p:nvSpPr>
        <p:spPr>
          <a:xfrm>
            <a:off x="8805672" y="2825496"/>
            <a:ext cx="1499616" cy="530352"/>
          </a:xfrm>
          <a:prstGeom prst="roundRect">
            <a:avLst>
              <a:gd name="adj" fmla="val 6897"/>
            </a:avLst>
          </a:prstGeom>
          <a:solidFill>
            <a:srgbClr val="111419"/>
          </a:solidFill>
          <a:ln w="12700">
            <a:solidFill>
              <a:srgbClr val="1E2330"/>
            </a:solidFill>
            <a:prstDash val="solid"/>
          </a:ln>
        </p:spPr>
      </p:sp>
      <p:sp>
        <p:nvSpPr>
          <p:cNvPr id="30" name="Text 25"/>
          <p:cNvSpPr/>
          <p:nvPr/>
        </p:nvSpPr>
        <p:spPr>
          <a:xfrm>
            <a:off x="8878824" y="2871216"/>
            <a:ext cx="1353312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50" b="1" spc="120" kern="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ALT</a:t>
            </a:r>
            <a:endParaRPr lang="en-US" sz="550" dirty="0"/>
          </a:p>
        </p:txBody>
      </p:sp>
      <p:sp>
        <p:nvSpPr>
          <p:cNvPr id="31" name="Text 26"/>
          <p:cNvSpPr/>
          <p:nvPr/>
        </p:nvSpPr>
        <p:spPr>
          <a:xfrm>
            <a:off x="8878824" y="3026664"/>
            <a:ext cx="13533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E5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22.3 m</a:t>
            </a:r>
            <a:endParaRPr lang="en-US" sz="1100" dirty="0"/>
          </a:p>
        </p:txBody>
      </p:sp>
      <p:sp>
        <p:nvSpPr>
          <p:cNvPr id="32" name="Text 27"/>
          <p:cNvSpPr/>
          <p:nvPr/>
        </p:nvSpPr>
        <p:spPr>
          <a:xfrm>
            <a:off x="8805672" y="3456432"/>
            <a:ext cx="3072384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50" b="1" spc="150" kern="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NOTES</a:t>
            </a:r>
            <a:endParaRPr lang="en-US" sz="550" dirty="0"/>
          </a:p>
        </p:txBody>
      </p:sp>
      <p:sp>
        <p:nvSpPr>
          <p:cNvPr id="33" name="Shape 28"/>
          <p:cNvSpPr/>
          <p:nvPr/>
        </p:nvSpPr>
        <p:spPr>
          <a:xfrm>
            <a:off x="8805672" y="3657600"/>
            <a:ext cx="3072384" cy="2999232"/>
          </a:xfrm>
          <a:prstGeom prst="roundRect">
            <a:avLst>
              <a:gd name="adj" fmla="val 1220"/>
            </a:avLst>
          </a:prstGeom>
          <a:solidFill>
            <a:srgbClr val="111419"/>
          </a:solidFill>
          <a:ln w="12700">
            <a:solidFill>
              <a:srgbClr val="1E2330"/>
            </a:solidFill>
            <a:prstDash val="solid"/>
          </a:ln>
        </p:spPr>
      </p:sp>
      <p:sp>
        <p:nvSpPr>
          <p:cNvPr id="34" name="Text 29"/>
          <p:cNvSpPr/>
          <p:nvPr/>
        </p:nvSpPr>
        <p:spPr>
          <a:xfrm>
            <a:off x="8897112" y="3730752"/>
            <a:ext cx="2889504" cy="2834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D8DD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Central grazing compartment featuring newly established tree guards around young planting stock amidst drought-stressed vegetation.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A0C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8695944" cy="6858000"/>
          </a:xfrm>
          <a:prstGeom prst="rect">
            <a:avLst/>
          </a:prstGeom>
          <a:solidFill>
            <a:srgbClr val="050608"/>
          </a:solidFill>
          <a:ln w="12700">
            <a:solidFill>
              <a:srgbClr val="050608"/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983266"/>
            <a:ext cx="8695944" cy="4891469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8686800" y="0"/>
            <a:ext cx="9144" cy="6858000"/>
          </a:xfrm>
          <a:prstGeom prst="rect">
            <a:avLst/>
          </a:prstGeom>
          <a:solidFill>
            <a:srgbClr val="1E2330"/>
          </a:solidFill>
          <a:ln w="12700">
            <a:solidFill>
              <a:srgbClr val="1E2330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201168" y="6144768"/>
            <a:ext cx="438912" cy="438912"/>
          </a:xfrm>
          <a:prstGeom prst="ellipse">
            <a:avLst/>
          </a:prstGeom>
          <a:solidFill>
            <a:srgbClr val="FF3C6E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01168" y="6144768"/>
            <a:ext cx="438912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11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8805672" y="182880"/>
            <a:ext cx="3072384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b="1" spc="250" kern="0" dirty="0">
                <a:solidFill>
                  <a:srgbClr val="00E5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CAPTURE DETAILS</a:t>
            </a:r>
            <a:endParaRPr lang="en-US" sz="750" dirty="0"/>
          </a:p>
        </p:txBody>
      </p:sp>
      <p:sp>
        <p:nvSpPr>
          <p:cNvPr id="8" name="Text 5"/>
          <p:cNvSpPr/>
          <p:nvPr/>
        </p:nvSpPr>
        <p:spPr>
          <a:xfrm>
            <a:off x="8805672" y="182880"/>
            <a:ext cx="3072384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75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11 / 11</a:t>
            </a:r>
            <a:endParaRPr lang="en-US" sz="750" dirty="0"/>
          </a:p>
        </p:txBody>
      </p:sp>
      <p:sp>
        <p:nvSpPr>
          <p:cNvPr id="9" name="Shape 6"/>
          <p:cNvSpPr/>
          <p:nvPr/>
        </p:nvSpPr>
        <p:spPr>
          <a:xfrm>
            <a:off x="8805672" y="475488"/>
            <a:ext cx="1499616" cy="530352"/>
          </a:xfrm>
          <a:prstGeom prst="roundRect">
            <a:avLst>
              <a:gd name="adj" fmla="val 6897"/>
            </a:avLst>
          </a:prstGeom>
          <a:solidFill>
            <a:srgbClr val="111419"/>
          </a:solidFill>
          <a:ln w="12700">
            <a:solidFill>
              <a:srgbClr val="1E2330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8878824" y="521208"/>
            <a:ext cx="1353312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50" b="1" spc="120" kern="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CLOCK</a:t>
            </a:r>
            <a:endParaRPr lang="en-US" sz="550" dirty="0"/>
          </a:p>
        </p:txBody>
      </p:sp>
      <p:sp>
        <p:nvSpPr>
          <p:cNvPr id="11" name="Text 8"/>
          <p:cNvSpPr/>
          <p:nvPr/>
        </p:nvSpPr>
        <p:spPr>
          <a:xfrm>
            <a:off x="8878824" y="676656"/>
            <a:ext cx="13533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E5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3:56:28pm</a:t>
            </a:r>
            <a:endParaRPr lang="en-US" sz="1100" dirty="0"/>
          </a:p>
        </p:txBody>
      </p:sp>
      <p:sp>
        <p:nvSpPr>
          <p:cNvPr id="12" name="Shape 9"/>
          <p:cNvSpPr/>
          <p:nvPr/>
        </p:nvSpPr>
        <p:spPr>
          <a:xfrm>
            <a:off x="10378440" y="475488"/>
            <a:ext cx="1499616" cy="530352"/>
          </a:xfrm>
          <a:prstGeom prst="roundRect">
            <a:avLst>
              <a:gd name="adj" fmla="val 6897"/>
            </a:avLst>
          </a:prstGeom>
          <a:solidFill>
            <a:srgbClr val="111419"/>
          </a:solidFill>
          <a:ln w="12700">
            <a:solidFill>
              <a:srgbClr val="1E2330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10451592" y="521208"/>
            <a:ext cx="1353312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50" b="1" spc="120" kern="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FLIGHT TIME</a:t>
            </a:r>
            <a:endParaRPr lang="en-US" sz="550" dirty="0"/>
          </a:p>
        </p:txBody>
      </p:sp>
      <p:sp>
        <p:nvSpPr>
          <p:cNvPr id="14" name="Text 11"/>
          <p:cNvSpPr/>
          <p:nvPr/>
        </p:nvSpPr>
        <p:spPr>
          <a:xfrm>
            <a:off x="10451592" y="676656"/>
            <a:ext cx="13533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E5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5:07</a:t>
            </a:r>
            <a:endParaRPr lang="en-US" sz="1100" dirty="0"/>
          </a:p>
        </p:txBody>
      </p:sp>
      <p:sp>
        <p:nvSpPr>
          <p:cNvPr id="15" name="Shape 12"/>
          <p:cNvSpPr/>
          <p:nvPr/>
        </p:nvSpPr>
        <p:spPr>
          <a:xfrm>
            <a:off x="8805672" y="1051560"/>
            <a:ext cx="1499616" cy="530352"/>
          </a:xfrm>
          <a:prstGeom prst="roundRect">
            <a:avLst>
              <a:gd name="adj" fmla="val 6897"/>
            </a:avLst>
          </a:prstGeom>
          <a:solidFill>
            <a:srgbClr val="111419"/>
          </a:solidFill>
          <a:ln w="12700">
            <a:solidFill>
              <a:srgbClr val="1E2330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878824" y="1097280"/>
            <a:ext cx="1353312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50" b="1" spc="120" kern="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LAT</a:t>
            </a:r>
            <a:endParaRPr lang="en-US" sz="550" dirty="0"/>
          </a:p>
        </p:txBody>
      </p:sp>
      <p:sp>
        <p:nvSpPr>
          <p:cNvPr id="17" name="Text 14"/>
          <p:cNvSpPr/>
          <p:nvPr/>
        </p:nvSpPr>
        <p:spPr>
          <a:xfrm>
            <a:off x="8878824" y="1252728"/>
            <a:ext cx="13533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E5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51.747620</a:t>
            </a:r>
            <a:endParaRPr lang="en-US" sz="1100" dirty="0"/>
          </a:p>
        </p:txBody>
      </p:sp>
      <p:sp>
        <p:nvSpPr>
          <p:cNvPr id="18" name="Shape 15"/>
          <p:cNvSpPr/>
          <p:nvPr/>
        </p:nvSpPr>
        <p:spPr>
          <a:xfrm>
            <a:off x="10378440" y="1051560"/>
            <a:ext cx="1499616" cy="530352"/>
          </a:xfrm>
          <a:prstGeom prst="roundRect">
            <a:avLst>
              <a:gd name="adj" fmla="val 6897"/>
            </a:avLst>
          </a:prstGeom>
          <a:solidFill>
            <a:srgbClr val="111419"/>
          </a:solidFill>
          <a:ln w="12700">
            <a:solidFill>
              <a:srgbClr val="1E2330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10451592" y="1097280"/>
            <a:ext cx="1353312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50" b="1" spc="120" kern="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LON</a:t>
            </a:r>
            <a:endParaRPr lang="en-US" sz="550" dirty="0"/>
          </a:p>
        </p:txBody>
      </p:sp>
      <p:sp>
        <p:nvSpPr>
          <p:cNvPr id="20" name="Text 17"/>
          <p:cNvSpPr/>
          <p:nvPr/>
        </p:nvSpPr>
        <p:spPr>
          <a:xfrm>
            <a:off x="10451592" y="1252728"/>
            <a:ext cx="13533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E5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-0.082192</a:t>
            </a:r>
            <a:endParaRPr lang="en-US" sz="1100" dirty="0"/>
          </a:p>
        </p:txBody>
      </p:sp>
      <p:sp>
        <p:nvSpPr>
          <p:cNvPr id="21" name="Shape 18"/>
          <p:cNvSpPr/>
          <p:nvPr/>
        </p:nvSpPr>
        <p:spPr>
          <a:xfrm>
            <a:off x="8805672" y="1627632"/>
            <a:ext cx="1499616" cy="1152144"/>
          </a:xfrm>
          <a:prstGeom prst="roundRect">
            <a:avLst>
              <a:gd name="adj" fmla="val 3175"/>
            </a:avLst>
          </a:prstGeom>
          <a:solidFill>
            <a:srgbClr val="111419"/>
          </a:solidFill>
          <a:ln w="12700">
            <a:solidFill>
              <a:srgbClr val="1E2330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8878824" y="1673352"/>
            <a:ext cx="1353312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50" b="1" spc="120" kern="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CAM PITCH</a:t>
            </a:r>
            <a:endParaRPr lang="en-US" sz="550" dirty="0"/>
          </a:p>
        </p:txBody>
      </p:sp>
      <p:sp>
        <p:nvSpPr>
          <p:cNvPr id="23" name="Text 20"/>
          <p:cNvSpPr/>
          <p:nvPr/>
        </p:nvSpPr>
        <p:spPr>
          <a:xfrm>
            <a:off x="8878824" y="1828800"/>
            <a:ext cx="13533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E5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44° nadir</a:t>
            </a:r>
            <a:endParaRPr lang="en-US" sz="1100" dirty="0"/>
          </a:p>
        </p:txBody>
      </p:sp>
      <p:pic>
        <p:nvPicPr>
          <p:cNvPr id="24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74903" y="2157984"/>
            <a:ext cx="761153" cy="530352"/>
          </a:xfrm>
          <a:prstGeom prst="rect">
            <a:avLst/>
          </a:prstGeom>
        </p:spPr>
      </p:pic>
      <p:sp>
        <p:nvSpPr>
          <p:cNvPr id="25" name="Shape 21"/>
          <p:cNvSpPr/>
          <p:nvPr/>
        </p:nvSpPr>
        <p:spPr>
          <a:xfrm>
            <a:off x="10378440" y="1627632"/>
            <a:ext cx="1499616" cy="1152144"/>
          </a:xfrm>
          <a:prstGeom prst="roundRect">
            <a:avLst>
              <a:gd name="adj" fmla="val 3175"/>
            </a:avLst>
          </a:prstGeom>
          <a:solidFill>
            <a:srgbClr val="111419"/>
          </a:solidFill>
          <a:ln w="12700">
            <a:solidFill>
              <a:srgbClr val="1E2330"/>
            </a:solidFill>
            <a:prstDash val="solid"/>
          </a:ln>
        </p:spPr>
      </p:sp>
      <p:sp>
        <p:nvSpPr>
          <p:cNvPr id="26" name="Text 22"/>
          <p:cNvSpPr/>
          <p:nvPr/>
        </p:nvSpPr>
        <p:spPr>
          <a:xfrm>
            <a:off x="10451592" y="1673352"/>
            <a:ext cx="1353312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50" b="1" spc="120" kern="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CAM YAW</a:t>
            </a:r>
            <a:endParaRPr lang="en-US" sz="550" dirty="0"/>
          </a:p>
        </p:txBody>
      </p:sp>
      <p:sp>
        <p:nvSpPr>
          <p:cNvPr id="27" name="Text 23"/>
          <p:cNvSpPr/>
          <p:nvPr/>
        </p:nvSpPr>
        <p:spPr>
          <a:xfrm>
            <a:off x="10451592" y="1828800"/>
            <a:ext cx="13533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E5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151° SSE</a:t>
            </a:r>
            <a:endParaRPr lang="en-US" sz="1100" dirty="0"/>
          </a:p>
        </p:txBody>
      </p:sp>
      <p:pic>
        <p:nvPicPr>
          <p:cNvPr id="28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863072" y="2157984"/>
            <a:ext cx="530352" cy="530352"/>
          </a:xfrm>
          <a:prstGeom prst="rect">
            <a:avLst/>
          </a:prstGeom>
        </p:spPr>
      </p:pic>
      <p:sp>
        <p:nvSpPr>
          <p:cNvPr id="29" name="Shape 24"/>
          <p:cNvSpPr/>
          <p:nvPr/>
        </p:nvSpPr>
        <p:spPr>
          <a:xfrm>
            <a:off x="8805672" y="2825496"/>
            <a:ext cx="1499616" cy="530352"/>
          </a:xfrm>
          <a:prstGeom prst="roundRect">
            <a:avLst>
              <a:gd name="adj" fmla="val 6897"/>
            </a:avLst>
          </a:prstGeom>
          <a:solidFill>
            <a:srgbClr val="111419"/>
          </a:solidFill>
          <a:ln w="12700">
            <a:solidFill>
              <a:srgbClr val="1E2330"/>
            </a:solidFill>
            <a:prstDash val="solid"/>
          </a:ln>
        </p:spPr>
      </p:sp>
      <p:sp>
        <p:nvSpPr>
          <p:cNvPr id="30" name="Text 25"/>
          <p:cNvSpPr/>
          <p:nvPr/>
        </p:nvSpPr>
        <p:spPr>
          <a:xfrm>
            <a:off x="8878824" y="2871216"/>
            <a:ext cx="1353312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50" b="1" spc="120" kern="0" dirty="0">
                <a:solidFill>
                  <a:srgbClr val="5A627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ALT</a:t>
            </a:r>
            <a:endParaRPr lang="en-US" sz="550" dirty="0"/>
          </a:p>
        </p:txBody>
      </p:sp>
      <p:sp>
        <p:nvSpPr>
          <p:cNvPr id="31" name="Text 26"/>
          <p:cNvSpPr/>
          <p:nvPr/>
        </p:nvSpPr>
        <p:spPr>
          <a:xfrm>
            <a:off x="8878824" y="3026664"/>
            <a:ext cx="13533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E5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17.6 m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Broxbourne Wood, Compartment 6, SSSI</dc:title>
  <dc:subject>September 13, 2026</dc:subject>
  <dc:creator>Georgia Rutherford</dc:creator>
  <cp:lastModifiedBy>Georgia Rutherford</cp:lastModifiedBy>
  <cp:revision>1</cp:revision>
  <dcterms:created xsi:type="dcterms:W3CDTF">2026-09-29T20:25:38Z</dcterms:created>
  <dcterms:modified xsi:type="dcterms:W3CDTF">2026-09-29T20:25:38Z</dcterms:modified>
</cp:coreProperties>
</file>